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0"/>
  </p:notesMasterIdLst>
  <p:sldIdLst>
    <p:sldId id="264" r:id="rId2"/>
    <p:sldId id="256" r:id="rId3"/>
    <p:sldId id="257"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1477" autoAdjust="0"/>
  </p:normalViewPr>
  <p:slideViewPr>
    <p:cSldViewPr>
      <p:cViewPr varScale="1">
        <p:scale>
          <a:sx n="111" d="100"/>
          <a:sy n="111" d="100"/>
        </p:scale>
        <p:origin x="-22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82A59-67DB-4629-9221-D7A165C37F18}" type="datetimeFigureOut">
              <a:rPr lang="en-GB" smtClean="0"/>
              <a:pPr/>
              <a:t>4/14/16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C4A994-30C6-4C8A-9255-9E46D71D8DBD}"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5774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ea typeface="ＭＳ Ｐゴシック" pitchFamily="-112" charset="-128"/>
                <a:cs typeface="ＭＳ Ｐゴシック" pitchFamily="-112" charset="-128"/>
              </a:rPr>
              <a:t>This presentation aims to introduce</a:t>
            </a:r>
            <a:r>
              <a:rPr lang="en-GB" dirty="0" smtClean="0">
                <a:ea typeface="ＭＳ Ｐゴシック" pitchFamily="-112" charset="-128"/>
                <a:cs typeface="ＭＳ Ｐゴシック" pitchFamily="-112" charset="-128"/>
              </a:rPr>
              <a:t> KS4 students to </a:t>
            </a:r>
            <a:r>
              <a:rPr lang="en-GB" dirty="0" smtClean="0">
                <a:ea typeface="ＭＳ Ｐゴシック" pitchFamily="-112" charset="-128"/>
                <a:cs typeface="ＭＳ Ｐゴシック" pitchFamily="-112" charset="-128"/>
              </a:rPr>
              <a:t>the concept of</a:t>
            </a:r>
            <a:r>
              <a:rPr lang="en-GB" dirty="0" smtClean="0">
                <a:ea typeface="ＭＳ Ｐゴシック" pitchFamily="-112" charset="-128"/>
                <a:cs typeface="ＭＳ Ｐゴシック" pitchFamily="-112" charset="-128"/>
              </a:rPr>
              <a:t> Life in matters of religion and belief. </a:t>
            </a:r>
          </a:p>
          <a:p>
            <a:pPr eaLnBrk="1" hangingPunct="1">
              <a:spcBef>
                <a:spcPct val="0"/>
              </a:spcBef>
            </a:pPr>
            <a:r>
              <a:rPr lang="en-GB" dirty="0" smtClean="0">
                <a:ea typeface="ＭＳ Ｐゴシック" pitchFamily="-112" charset="-128"/>
                <a:cs typeface="ＭＳ Ｐゴシック" pitchFamily="-112" charset="-128"/>
              </a:rPr>
              <a:t>The focus here is mainly on human life – but what about life in general? Many</a:t>
            </a:r>
            <a:r>
              <a:rPr lang="en-GB" baseline="0" dirty="0" smtClean="0">
                <a:ea typeface="ＭＳ Ｐゴシック" pitchFamily="-112" charset="-128"/>
                <a:cs typeface="ＭＳ Ｐゴシック" pitchFamily="-112" charset="-128"/>
              </a:rPr>
              <a:t> questions are raised: what’s so special about human life? Is human life in some way ‘sacred’? What about other forms of life? How do people TALK about life? And what is meant by ‘the quality of life’?</a:t>
            </a:r>
          </a:p>
          <a:p>
            <a:pPr eaLnBrk="1" hangingPunct="1">
              <a:spcBef>
                <a:spcPct val="0"/>
              </a:spcBef>
            </a:pPr>
            <a:r>
              <a:rPr lang="en-GB" baseline="0" dirty="0" smtClean="0">
                <a:ea typeface="ＭＳ Ｐゴシック" pitchFamily="-112" charset="-128"/>
                <a:cs typeface="ＭＳ Ｐゴシック" pitchFamily="-112" charset="-128"/>
              </a:rPr>
              <a:t>These few slides aim to introduce students </a:t>
            </a:r>
            <a:endParaRPr lang="en-GB" dirty="0" smtClean="0">
              <a:ea typeface="ＭＳ Ｐゴシック" pitchFamily="-112" charset="-128"/>
              <a:cs typeface="ＭＳ Ｐゴシック" pitchFamily="-112" charset="-128"/>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BBB689-32A9-B640-ADD0-A4BB313DD1C2}" type="slidenum">
              <a:rPr lang="en-GB" smtClean="0">
                <a:latin typeface="Arial" pitchFamily="-112" charset="0"/>
                <a:ea typeface="ＭＳ Ｐゴシック" pitchFamily="-112" charset="-128"/>
                <a:cs typeface="ＭＳ Ｐゴシック" pitchFamily="-112" charset="-128"/>
              </a:rPr>
              <a:pPr/>
              <a:t>1</a:t>
            </a:fld>
            <a:endParaRPr lang="en-GB" smtClean="0">
              <a:latin typeface="Arial" pitchFamily="-112" charset="0"/>
              <a:ea typeface="ＭＳ Ｐゴシック" pitchFamily="-112" charset="-128"/>
              <a:cs typeface="ＭＳ Ｐゴシック" pitchFamily="-11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a:t>
            </a:r>
            <a:r>
              <a:rPr lang="en-GB" baseline="0" dirty="0" smtClean="0"/>
              <a:t> slides offer a </a:t>
            </a:r>
            <a:r>
              <a:rPr lang="en-GB" baseline="0" dirty="0" smtClean="0"/>
              <a:t>very general introduction to the</a:t>
            </a:r>
            <a:r>
              <a:rPr lang="en-GB" baseline="0" dirty="0" smtClean="0"/>
              <a:t> concept </a:t>
            </a:r>
            <a:r>
              <a:rPr lang="en-GB" baseline="0" dirty="0" smtClean="0"/>
              <a:t>of life. I have</a:t>
            </a:r>
            <a:r>
              <a:rPr lang="en-GB" baseline="0" dirty="0" smtClean="0"/>
              <a:t> deliberately left </a:t>
            </a:r>
            <a:r>
              <a:rPr lang="en-GB" baseline="0" dirty="0" smtClean="0"/>
              <a:t>it</a:t>
            </a:r>
            <a:r>
              <a:rPr lang="en-GB" baseline="0" dirty="0" smtClean="0"/>
              <a:t> open </a:t>
            </a:r>
            <a:r>
              <a:rPr lang="en-GB" baseline="0" dirty="0" smtClean="0"/>
              <a:t>for teachers to put their own emphasis on</a:t>
            </a:r>
            <a:r>
              <a:rPr lang="en-GB" baseline="0" dirty="0" smtClean="0"/>
              <a:t> such issues surrounding the sanctity of life and the quality of life. </a:t>
            </a:r>
          </a:p>
          <a:p>
            <a:r>
              <a:rPr lang="en-GB" baseline="0" dirty="0" smtClean="0"/>
              <a:t>However</a:t>
            </a:r>
            <a:r>
              <a:rPr lang="en-GB" baseline="0" dirty="0" smtClean="0"/>
              <a:t>, whatever discussions arise it is absolutely vital that you warn the students that they will be discussing topics that are hard hitting and make them aware of the various people within your school that they can turn to if they have been affected by any of the issues that </a:t>
            </a:r>
            <a:r>
              <a:rPr lang="en-GB" baseline="0" dirty="0" smtClean="0"/>
              <a:t>arise. </a:t>
            </a:r>
          </a:p>
          <a:p>
            <a:r>
              <a:rPr lang="en-GB" baseline="0" dirty="0" smtClean="0"/>
              <a:t>Encourage the students to talk to a partner about the big question and then to share views as a class. Ask them a supplementary question to sharpen their thinking, such as, ‘Why is it wrong to deliberately kill an innocent person?’</a:t>
            </a:r>
            <a:endParaRPr lang="en-GB" dirty="0"/>
          </a:p>
        </p:txBody>
      </p:sp>
      <p:sp>
        <p:nvSpPr>
          <p:cNvPr id="4" name="Slide Number Placeholder 3"/>
          <p:cNvSpPr>
            <a:spLocks noGrp="1"/>
          </p:cNvSpPr>
          <p:nvPr>
            <p:ph type="sldNum" sz="quarter" idx="10"/>
          </p:nvPr>
        </p:nvSpPr>
        <p:spPr/>
        <p:txBody>
          <a:bodyPr/>
          <a:lstStyle/>
          <a:p>
            <a:fld id="{C0C4A994-30C6-4C8A-9255-9E46D71D8DBD}" type="slidenum">
              <a:rPr lang="en-GB" smtClean="0"/>
              <a:pPr/>
              <a:t>2</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423573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a:t>
            </a:r>
            <a:r>
              <a:rPr lang="en-GB" baseline="0" dirty="0" smtClean="0"/>
              <a:t> is critical that students understand what the terms intrinsically valuable and sacred mean. You might want to get them to look them up in a dictionary or get some students to explain them to the rest of the class.</a:t>
            </a:r>
            <a:r>
              <a:rPr lang="en-GB" baseline="0" dirty="0" smtClean="0"/>
              <a:t> </a:t>
            </a:r>
          </a:p>
          <a:p>
            <a:r>
              <a:rPr lang="en-GB" baseline="0" dirty="0" smtClean="0"/>
              <a:t>You </a:t>
            </a:r>
            <a:r>
              <a:rPr lang="en-GB" baseline="0" dirty="0" smtClean="0"/>
              <a:t>can choose the extent to which you focus this lesson on Catholic (or broader Christian) beliefs about the sanctity of life by bringing in various Bible quotes to back up the information in this slide. Relevant quotes can be found in Genesis 1:27, Isaiah 49:5, Jeremiah 1:5, Psalm 139:13 and Ecclesiastes 6:3-5. However, I’ve just included the Catholic view as a ‘real life example’ of</a:t>
            </a:r>
            <a:r>
              <a:rPr lang="en-GB" baseline="0" dirty="0" smtClean="0"/>
              <a:t> those who </a:t>
            </a:r>
            <a:r>
              <a:rPr lang="en-GB" baseline="0" dirty="0" smtClean="0"/>
              <a:t>believe in the sanctity of life. </a:t>
            </a:r>
            <a:endParaRPr lang="en-GB" dirty="0"/>
          </a:p>
        </p:txBody>
      </p:sp>
      <p:sp>
        <p:nvSpPr>
          <p:cNvPr id="4" name="Slide Number Placeholder 3"/>
          <p:cNvSpPr>
            <a:spLocks noGrp="1"/>
          </p:cNvSpPr>
          <p:nvPr>
            <p:ph type="sldNum" sz="quarter" idx="10"/>
          </p:nvPr>
        </p:nvSpPr>
        <p:spPr/>
        <p:txBody>
          <a:bodyPr/>
          <a:lstStyle/>
          <a:p>
            <a:fld id="{C0C4A994-30C6-4C8A-9255-9E46D71D8DBD}" type="slidenum">
              <a:rPr lang="en-GB" smtClean="0"/>
              <a:pPr/>
              <a:t>3</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652654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a:t>
            </a:r>
            <a:r>
              <a:rPr lang="en-GB" baseline="0" dirty="0" smtClean="0"/>
              <a:t> is worth getting students to answer these questions silently to ensure they give their own responses. However, it might be worth</a:t>
            </a:r>
            <a:r>
              <a:rPr lang="en-GB" baseline="0" dirty="0" smtClean="0"/>
              <a:t> exploring the </a:t>
            </a:r>
            <a:r>
              <a:rPr lang="en-GB" baseline="0" dirty="0" smtClean="0"/>
              <a:t>second question before they start writing so that they all have a good understanding of the potential consequences of believing in the sanctity of life. </a:t>
            </a:r>
            <a:endParaRPr lang="en-GB" dirty="0"/>
          </a:p>
        </p:txBody>
      </p:sp>
      <p:sp>
        <p:nvSpPr>
          <p:cNvPr id="4" name="Slide Number Placeholder 3"/>
          <p:cNvSpPr>
            <a:spLocks noGrp="1"/>
          </p:cNvSpPr>
          <p:nvPr>
            <p:ph type="sldNum" sz="quarter" idx="10"/>
          </p:nvPr>
        </p:nvSpPr>
        <p:spPr/>
        <p:txBody>
          <a:bodyPr/>
          <a:lstStyle/>
          <a:p>
            <a:fld id="{C0C4A994-30C6-4C8A-9255-9E46D71D8DBD}" type="slidenum">
              <a:rPr lang="en-GB" smtClean="0"/>
              <a:pPr/>
              <a:t>4</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210011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a:t>
            </a:r>
            <a:r>
              <a:rPr lang="en-GB" baseline="0" dirty="0" smtClean="0"/>
              <a:t> is here to make students really delve deeply into the question of what counts as life. It could be used to springboard into a full discussion about abortion but I would personally suggest that you deal with that in a separate lesson where you refer back to the information on this slide. This slide is really designed to get them thinking about the idea that simply saying that ‘All human life is sacred’ still leaves you with the big question as to what counts as ‘human life’. Get them discussing this information in small groups and feedback to the whole class on their views.</a:t>
            </a:r>
            <a:r>
              <a:rPr lang="en-GB" baseline="0" dirty="0" smtClean="0"/>
              <a:t> </a:t>
            </a:r>
          </a:p>
          <a:p>
            <a:r>
              <a:rPr lang="en-GB" baseline="0" dirty="0" smtClean="0"/>
              <a:t>According to the Catechism of the Catholic Church, “</a:t>
            </a:r>
            <a:r>
              <a:rPr lang="en-US" sz="1200" kern="1200" dirty="0" smtClean="0">
                <a:solidFill>
                  <a:schemeClr val="tx1"/>
                </a:solidFill>
                <a:latin typeface="+mn-lt"/>
                <a:ea typeface="+mn-ea"/>
                <a:cs typeface="+mn-cs"/>
              </a:rPr>
              <a:t>From the first moment of his existence, a human being must be recognized as having the rights of a person - among which is the inviolable right of every innocent being to life” (Respect for Human Life, 2270).</a:t>
            </a:r>
            <a:endParaRPr lang="en-GB" dirty="0"/>
          </a:p>
        </p:txBody>
      </p:sp>
      <p:sp>
        <p:nvSpPr>
          <p:cNvPr id="4" name="Slide Number Placeholder 3"/>
          <p:cNvSpPr>
            <a:spLocks noGrp="1"/>
          </p:cNvSpPr>
          <p:nvPr>
            <p:ph type="sldNum" sz="quarter" idx="10"/>
          </p:nvPr>
        </p:nvSpPr>
        <p:spPr/>
        <p:txBody>
          <a:bodyPr/>
          <a:lstStyle/>
          <a:p>
            <a:fld id="{C0C4A994-30C6-4C8A-9255-9E46D71D8DBD}" type="slidenum">
              <a:rPr lang="en-GB" smtClean="0"/>
              <a:pPr/>
              <a:t>5</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5063520"/>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Tell</a:t>
            </a:r>
            <a:r>
              <a:rPr lang="en-GB" baseline="0" dirty="0" smtClean="0"/>
              <a:t> the students that s</a:t>
            </a:r>
            <a:r>
              <a:rPr lang="en-GB" dirty="0" smtClean="0"/>
              <a:t>urveys</a:t>
            </a:r>
            <a:r>
              <a:rPr lang="en-GB" baseline="0" dirty="0" smtClean="0"/>
              <a:t> </a:t>
            </a:r>
            <a:r>
              <a:rPr lang="en-GB" baseline="0" dirty="0" smtClean="0"/>
              <a:t>show that most people in</a:t>
            </a:r>
            <a:r>
              <a:rPr lang="en-GB" baseline="0" dirty="0" smtClean="0"/>
              <a:t> the UK agree </a:t>
            </a:r>
            <a:r>
              <a:rPr lang="en-GB" baseline="0" dirty="0" smtClean="0"/>
              <a:t>with Peter Singer’s view that quality of life matters more than the supposed sanctity of life.</a:t>
            </a:r>
            <a:r>
              <a:rPr lang="en-GB" baseline="0" dirty="0" smtClean="0"/>
              <a:t> Ask the students to consider, however, what the consequences might be of </a:t>
            </a:r>
            <a:r>
              <a:rPr lang="en-GB" baseline="0" dirty="0" smtClean="0"/>
              <a:t>accepting that a life should be judged according to its quality.</a:t>
            </a:r>
            <a:r>
              <a:rPr lang="en-GB" baseline="0" dirty="0" smtClean="0"/>
              <a:t> Open this question for students to explore in pairs and then as a whole class.</a:t>
            </a:r>
          </a:p>
          <a:p>
            <a:r>
              <a:rPr lang="en-GB" baseline="0" dirty="0" smtClean="0"/>
              <a:t>This </a:t>
            </a:r>
            <a:r>
              <a:rPr lang="en-GB" baseline="0" dirty="0" smtClean="0"/>
              <a:t>is quite a tricky question and you may want to use some real life case studies to help facilitate this discussion. Abortion could be discussed </a:t>
            </a:r>
            <a:r>
              <a:rPr lang="en-GB" baseline="0" dirty="0" smtClean="0"/>
              <a:t>here, </a:t>
            </a:r>
            <a:r>
              <a:rPr lang="en-GB" baseline="0" dirty="0" smtClean="0"/>
              <a:t>as could the </a:t>
            </a:r>
            <a:r>
              <a:rPr lang="en-GB" baseline="0" dirty="0" smtClean="0"/>
              <a:t>euthanasia, or assisted suicide, </a:t>
            </a:r>
            <a:r>
              <a:rPr lang="en-GB" baseline="0" dirty="0" smtClean="0"/>
              <a:t>of people like Tony Bland (the 96</a:t>
            </a:r>
            <a:r>
              <a:rPr lang="en-GB" baseline="30000" dirty="0" smtClean="0"/>
              <a:t>th</a:t>
            </a:r>
            <a:r>
              <a:rPr lang="en-GB" baseline="0" dirty="0" smtClean="0"/>
              <a:t> victim of the Hillsborough tragedy). </a:t>
            </a:r>
            <a:endParaRPr lang="en-GB" dirty="0"/>
          </a:p>
        </p:txBody>
      </p:sp>
      <p:sp>
        <p:nvSpPr>
          <p:cNvPr id="4" name="Slide Number Placeholder 3"/>
          <p:cNvSpPr>
            <a:spLocks noGrp="1"/>
          </p:cNvSpPr>
          <p:nvPr>
            <p:ph type="sldNum" sz="quarter" idx="10"/>
          </p:nvPr>
        </p:nvSpPr>
        <p:spPr/>
        <p:txBody>
          <a:bodyPr/>
          <a:lstStyle/>
          <a:p>
            <a:fld id="{C0C4A994-30C6-4C8A-9255-9E46D71D8DBD}" type="slidenum">
              <a:rPr lang="en-GB" smtClean="0"/>
              <a:pPr/>
              <a:t>6</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8314933"/>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should be used</a:t>
            </a:r>
            <a:r>
              <a:rPr lang="en-GB" baseline="0" dirty="0" smtClean="0"/>
              <a:t> to generate a large debate about all the issues that surround the quality of life viewpoint</a:t>
            </a:r>
            <a:r>
              <a:rPr lang="en-GB" baseline="0" dirty="0" smtClean="0"/>
              <a:t>.</a:t>
            </a:r>
          </a:p>
          <a:p>
            <a:r>
              <a:rPr lang="en-GB" baseline="0" dirty="0" smtClean="0"/>
              <a:t>Ask the students to identify and list the relevant factors needed to answer such questions as these.</a:t>
            </a:r>
            <a:endParaRPr lang="en-GB" dirty="0"/>
          </a:p>
        </p:txBody>
      </p:sp>
      <p:sp>
        <p:nvSpPr>
          <p:cNvPr id="4" name="Slide Number Placeholder 3"/>
          <p:cNvSpPr>
            <a:spLocks noGrp="1"/>
          </p:cNvSpPr>
          <p:nvPr>
            <p:ph type="sldNum" sz="quarter" idx="10"/>
          </p:nvPr>
        </p:nvSpPr>
        <p:spPr/>
        <p:txBody>
          <a:bodyPr/>
          <a:lstStyle/>
          <a:p>
            <a:fld id="{C0C4A994-30C6-4C8A-9255-9E46D71D8DBD}" type="slidenum">
              <a:rPr lang="en-GB" smtClean="0"/>
              <a:pPr/>
              <a:t>7</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9013811"/>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is designed</a:t>
            </a:r>
            <a:r>
              <a:rPr lang="en-GB" baseline="0" dirty="0" smtClean="0"/>
              <a:t> to allow students to reflect on what they’ve</a:t>
            </a:r>
            <a:r>
              <a:rPr lang="en-GB" baseline="0" dirty="0" smtClean="0"/>
              <a:t> learnt in relation to the big question: Just how valuable is life? </a:t>
            </a:r>
          </a:p>
          <a:p>
            <a:r>
              <a:rPr lang="en-GB" baseline="0" dirty="0" smtClean="0"/>
              <a:t>The </a:t>
            </a:r>
            <a:r>
              <a:rPr lang="en-GB" baseline="0" dirty="0" smtClean="0"/>
              <a:t>final statement is based on the type of statement students might typically be expected to comment on as part of a GCSE RE exam. </a:t>
            </a:r>
            <a:endParaRPr lang="en-GB" dirty="0"/>
          </a:p>
        </p:txBody>
      </p:sp>
      <p:sp>
        <p:nvSpPr>
          <p:cNvPr id="4" name="Slide Number Placeholder 3"/>
          <p:cNvSpPr>
            <a:spLocks noGrp="1"/>
          </p:cNvSpPr>
          <p:nvPr>
            <p:ph type="sldNum" sz="quarter" idx="10"/>
          </p:nvPr>
        </p:nvSpPr>
        <p:spPr/>
        <p:txBody>
          <a:bodyPr/>
          <a:lstStyle/>
          <a:p>
            <a:fld id="{C0C4A994-30C6-4C8A-9255-9E46D71D8DBD}" type="slidenum">
              <a:rPr lang="en-GB" smtClean="0"/>
              <a:pPr/>
              <a:t>8</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6925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4/14/16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4/14/16</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4/14/16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pPr eaLnBrk="1" hangingPunct="1"/>
            <a:r>
              <a:rPr lang="en-GB" sz="6000" b="1" dirty="0" smtClean="0">
                <a:ea typeface="ＭＳ Ｐゴシック" pitchFamily="-112" charset="-128"/>
                <a:cs typeface="ＭＳ Ｐゴシック" pitchFamily="-112" charset="-128"/>
              </a:rPr>
              <a:t>LIFE</a:t>
            </a:r>
            <a:endParaRPr lang="en-GB" sz="6000" b="1" dirty="0" smtClean="0">
              <a:ea typeface="ＭＳ Ｐゴシック" pitchFamily="-112" charset="-128"/>
              <a:cs typeface="ＭＳ Ｐゴシック" pitchFamily="-112" charset="-128"/>
            </a:endParaRPr>
          </a:p>
        </p:txBody>
      </p:sp>
      <p:sp>
        <p:nvSpPr>
          <p:cNvPr id="3" name="Subtitle 2"/>
          <p:cNvSpPr>
            <a:spLocks noGrp="1"/>
          </p:cNvSpPr>
          <p:nvPr>
            <p:ph type="subTitle" idx="1"/>
          </p:nvPr>
        </p:nvSpPr>
        <p:spPr/>
        <p:txBody>
          <a:bodyPr rtlCol="0">
            <a:normAutofit fontScale="92500" lnSpcReduction="10000"/>
          </a:bodyPr>
          <a:lstStyle/>
          <a:p>
            <a:pPr eaLnBrk="1" fontAlgn="auto" hangingPunct="1">
              <a:spcAft>
                <a:spcPts val="0"/>
              </a:spcAft>
              <a:buFont typeface="Arial"/>
              <a:buNone/>
              <a:defRPr/>
            </a:pPr>
            <a:r>
              <a:rPr lang="en-GB" sz="4400" dirty="0" smtClean="0">
                <a:ea typeface="+mn-ea"/>
                <a:cs typeface="+mn-cs"/>
              </a:rPr>
              <a:t>RELIGION &amp; BELIEF </a:t>
            </a:r>
            <a:r>
              <a:rPr lang="en-GB" sz="4400" dirty="0" smtClean="0">
                <a:ea typeface="+mn-ea"/>
                <a:cs typeface="+mn-cs"/>
              </a:rPr>
              <a:t>–</a:t>
            </a:r>
            <a:r>
              <a:rPr lang="en-GB" sz="4400" dirty="0" smtClean="0">
                <a:ea typeface="+mn-ea"/>
                <a:cs typeface="+mn-cs"/>
              </a:rPr>
              <a:t> KS4</a:t>
            </a:r>
            <a:endParaRPr lang="en-GB" sz="4400" dirty="0" smtClean="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The Big Question</a:t>
            </a:r>
            <a:endParaRPr lang="en-GB" dirty="0"/>
          </a:p>
        </p:txBody>
      </p:sp>
      <p:sp>
        <p:nvSpPr>
          <p:cNvPr id="7" name="Content Placeholder 6"/>
          <p:cNvSpPr>
            <a:spLocks noGrp="1"/>
          </p:cNvSpPr>
          <p:nvPr>
            <p:ph idx="1"/>
          </p:nvPr>
        </p:nvSpPr>
        <p:spPr>
          <a:xfrm>
            <a:off x="1066800" y="2438400"/>
            <a:ext cx="6777317" cy="838200"/>
          </a:xfrm>
        </p:spPr>
        <p:txBody>
          <a:bodyPr>
            <a:normAutofit/>
          </a:bodyPr>
          <a:lstStyle/>
          <a:p>
            <a:r>
              <a:rPr lang="en-GB" sz="4000" b="1" dirty="0" smtClean="0"/>
              <a:t>Just </a:t>
            </a:r>
            <a:r>
              <a:rPr lang="en-GB" sz="4000" b="1" dirty="0" smtClean="0"/>
              <a:t>how valuable is life</a:t>
            </a:r>
            <a:r>
              <a:rPr lang="en-GB" sz="4000" b="1" dirty="0" smtClean="0"/>
              <a:t>?</a:t>
            </a:r>
          </a:p>
        </p:txBody>
      </p:sp>
      <p:pic>
        <p:nvPicPr>
          <p:cNvPr id="4" name="Picture 3" descr="Life, Life-2.jpg"/>
          <p:cNvPicPr>
            <a:picLocks noChangeAspect="1"/>
          </p:cNvPicPr>
          <p:nvPr/>
        </p:nvPicPr>
        <p:blipFill>
          <a:blip r:embed="rId3"/>
          <a:stretch>
            <a:fillRect/>
          </a:stretch>
        </p:blipFill>
        <p:spPr>
          <a:xfrm>
            <a:off x="4724400" y="3276600"/>
            <a:ext cx="3124200" cy="31242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2852184"/>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lstStyle/>
          <a:p>
            <a:r>
              <a:rPr lang="en-GB" dirty="0" smtClean="0"/>
              <a:t>The Sanctity of Life</a:t>
            </a:r>
            <a:endParaRPr lang="en-GB" dirty="0"/>
          </a:p>
        </p:txBody>
      </p:sp>
      <p:sp>
        <p:nvSpPr>
          <p:cNvPr id="3" name="Content Placeholder 2"/>
          <p:cNvSpPr>
            <a:spLocks noGrp="1"/>
          </p:cNvSpPr>
          <p:nvPr>
            <p:ph idx="1"/>
          </p:nvPr>
        </p:nvSpPr>
        <p:spPr>
          <a:xfrm>
            <a:off x="1043492" y="1981200"/>
            <a:ext cx="6777317" cy="4038600"/>
          </a:xfrm>
        </p:spPr>
        <p:txBody>
          <a:bodyPr>
            <a:normAutofit fontScale="85000" lnSpcReduction="20000"/>
          </a:bodyPr>
          <a:lstStyle/>
          <a:p>
            <a:pPr>
              <a:lnSpc>
                <a:spcPct val="120000"/>
              </a:lnSpc>
            </a:pPr>
            <a:r>
              <a:rPr lang="en-GB" dirty="0" smtClean="0"/>
              <a:t>Many religious people believe in a concept called ‘The Sanctity of Life’.</a:t>
            </a:r>
          </a:p>
          <a:p>
            <a:pPr>
              <a:lnSpc>
                <a:spcPct val="120000"/>
              </a:lnSpc>
            </a:pPr>
            <a:r>
              <a:rPr lang="en-GB" dirty="0" smtClean="0"/>
              <a:t>People who believe in ‘The Sanctity of Life’ argue that life is INTRINSICALLY VALUABLE and SACRED. </a:t>
            </a:r>
          </a:p>
          <a:p>
            <a:pPr>
              <a:lnSpc>
                <a:spcPct val="120000"/>
              </a:lnSpc>
            </a:pPr>
            <a:r>
              <a:rPr lang="en-GB" dirty="0" smtClean="0"/>
              <a:t>The Catholic Church, for example, is very clear that this belief applies to all human life because life is a gift from God and only God should decide when we live and die.  </a:t>
            </a:r>
          </a:p>
          <a:p>
            <a:pPr>
              <a:lnSpc>
                <a:spcPct val="120000"/>
              </a:lnSpc>
            </a:pPr>
            <a:r>
              <a:rPr lang="en-GB" dirty="0" smtClean="0"/>
              <a:t>In today’s lesson we will be thinking about the ethical consequences of holding this belief and comparing it to the idea that the value of life can be judged on its quality</a:t>
            </a:r>
            <a:r>
              <a:rPr lang="en-GB" dirty="0" smtClean="0"/>
              <a:t>.</a:t>
            </a:r>
            <a:endParaRPr lang="en-GB"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154584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Sanctity of Life</a:t>
            </a:r>
            <a:endParaRPr lang="en-GB" dirty="0"/>
          </a:p>
        </p:txBody>
      </p:sp>
      <p:sp>
        <p:nvSpPr>
          <p:cNvPr id="3" name="Content Placeholder 2"/>
          <p:cNvSpPr>
            <a:spLocks noGrp="1"/>
          </p:cNvSpPr>
          <p:nvPr>
            <p:ph idx="1"/>
          </p:nvPr>
        </p:nvSpPr>
        <p:spPr/>
        <p:txBody>
          <a:bodyPr/>
          <a:lstStyle/>
          <a:p>
            <a:r>
              <a:rPr lang="en-GB" dirty="0" smtClean="0"/>
              <a:t>Do you believe in ‘The Sanctity of Life’? If so, do you think it applies to all life or just human life?</a:t>
            </a:r>
          </a:p>
          <a:p>
            <a:r>
              <a:rPr lang="en-GB" dirty="0" smtClean="0"/>
              <a:t>What would be the consequences of believing that ALL human life was sacred and intrinsically valuable?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8887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normAutofit/>
          </a:bodyPr>
          <a:lstStyle/>
          <a:p>
            <a:r>
              <a:rPr lang="en-GB" dirty="0" smtClean="0"/>
              <a:t>When does a ‘life’ begin?</a:t>
            </a:r>
            <a:endParaRPr lang="en-GB" dirty="0"/>
          </a:p>
        </p:txBody>
      </p:sp>
      <p:sp>
        <p:nvSpPr>
          <p:cNvPr id="3" name="Content Placeholder 2"/>
          <p:cNvSpPr>
            <a:spLocks noGrp="1"/>
          </p:cNvSpPr>
          <p:nvPr>
            <p:ph idx="1"/>
          </p:nvPr>
        </p:nvSpPr>
        <p:spPr>
          <a:xfrm>
            <a:off x="1043492" y="1981200"/>
            <a:ext cx="6777317" cy="4114800"/>
          </a:xfrm>
        </p:spPr>
        <p:txBody>
          <a:bodyPr>
            <a:normAutofit fontScale="62500" lnSpcReduction="20000"/>
          </a:bodyPr>
          <a:lstStyle/>
          <a:p>
            <a:pPr>
              <a:lnSpc>
                <a:spcPct val="120000"/>
              </a:lnSpc>
            </a:pPr>
            <a:r>
              <a:rPr lang="en-GB" dirty="0" smtClean="0"/>
              <a:t>A key question for people who believe in ‘The Sanctity of Life’ is ‘When does life begin?’ What we are really asking here is when should a life be treated as a ‘person’ and given full Human Rights?</a:t>
            </a:r>
          </a:p>
          <a:p>
            <a:pPr>
              <a:lnSpc>
                <a:spcPct val="120000"/>
              </a:lnSpc>
            </a:pPr>
            <a:endParaRPr lang="en-GB" dirty="0"/>
          </a:p>
          <a:p>
            <a:pPr>
              <a:lnSpc>
                <a:spcPct val="120000"/>
              </a:lnSpc>
            </a:pPr>
            <a:r>
              <a:rPr lang="en-GB" dirty="0" smtClean="0"/>
              <a:t>This could be…</a:t>
            </a:r>
          </a:p>
          <a:p>
            <a:pPr>
              <a:lnSpc>
                <a:spcPct val="120000"/>
              </a:lnSpc>
            </a:pPr>
            <a:r>
              <a:rPr lang="en-GB" dirty="0" smtClean="0"/>
              <a:t>When the egg meets the sperm (conception)</a:t>
            </a:r>
          </a:p>
          <a:p>
            <a:pPr>
              <a:lnSpc>
                <a:spcPct val="120000"/>
              </a:lnSpc>
            </a:pPr>
            <a:r>
              <a:rPr lang="en-GB" dirty="0" smtClean="0"/>
              <a:t>When the heartbeat can be detected (a few weeks into pregnancy)</a:t>
            </a:r>
          </a:p>
          <a:p>
            <a:pPr>
              <a:lnSpc>
                <a:spcPct val="120000"/>
              </a:lnSpc>
            </a:pPr>
            <a:r>
              <a:rPr lang="en-GB" dirty="0" smtClean="0"/>
              <a:t>When brain activity starts (a few months into pregnancy)</a:t>
            </a:r>
          </a:p>
          <a:p>
            <a:pPr>
              <a:lnSpc>
                <a:spcPct val="120000"/>
              </a:lnSpc>
            </a:pPr>
            <a:r>
              <a:rPr lang="en-GB" dirty="0" smtClean="0"/>
              <a:t>When a baby is born</a:t>
            </a:r>
          </a:p>
          <a:p>
            <a:pPr>
              <a:lnSpc>
                <a:spcPct val="120000"/>
              </a:lnSpc>
            </a:pPr>
            <a:r>
              <a:rPr lang="en-GB" dirty="0" smtClean="0"/>
              <a:t>When a baby become self-aware (when a baby is 18 months old)</a:t>
            </a:r>
          </a:p>
          <a:p>
            <a:pPr>
              <a:lnSpc>
                <a:spcPct val="120000"/>
              </a:lnSpc>
            </a:pPr>
            <a:endParaRPr lang="en-GB" dirty="0" smtClean="0"/>
          </a:p>
          <a:p>
            <a:pPr>
              <a:lnSpc>
                <a:spcPct val="120000"/>
              </a:lnSpc>
            </a:pPr>
            <a:r>
              <a:rPr lang="en-GB" dirty="0" smtClean="0"/>
              <a:t>Catholics say </a:t>
            </a:r>
            <a:r>
              <a:rPr lang="en-GB" dirty="0" smtClean="0"/>
              <a:t>that life begins at conception. This is why the Catholic church</a:t>
            </a:r>
            <a:r>
              <a:rPr lang="en-GB" dirty="0" smtClean="0"/>
              <a:t> opposes abortion</a:t>
            </a:r>
            <a:r>
              <a:rPr lang="en-GB" dirty="0" smtClean="0"/>
              <a:t>.</a:t>
            </a:r>
          </a:p>
          <a:p>
            <a:pPr>
              <a:lnSpc>
                <a:spcPct val="120000"/>
              </a:lnSpc>
            </a:pPr>
            <a:r>
              <a:rPr lang="en-GB" dirty="0" smtClean="0"/>
              <a:t>When do you think we should start thinking of ‘life’ as a ‘person’?</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9449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lstStyle/>
          <a:p>
            <a:r>
              <a:rPr lang="en-GB" dirty="0" smtClean="0"/>
              <a:t>An alternative view…</a:t>
            </a:r>
            <a:endParaRPr lang="en-GB" dirty="0"/>
          </a:p>
        </p:txBody>
      </p:sp>
      <p:sp>
        <p:nvSpPr>
          <p:cNvPr id="3" name="Content Placeholder 2"/>
          <p:cNvSpPr>
            <a:spLocks noGrp="1"/>
          </p:cNvSpPr>
          <p:nvPr>
            <p:ph idx="1"/>
          </p:nvPr>
        </p:nvSpPr>
        <p:spPr>
          <a:xfrm>
            <a:off x="1043492" y="1981200"/>
            <a:ext cx="6777317" cy="4038600"/>
          </a:xfrm>
        </p:spPr>
        <p:txBody>
          <a:bodyPr>
            <a:normAutofit fontScale="85000" lnSpcReduction="20000"/>
          </a:bodyPr>
          <a:lstStyle/>
          <a:p>
            <a:pPr>
              <a:lnSpc>
                <a:spcPct val="120000"/>
              </a:lnSpc>
            </a:pPr>
            <a:r>
              <a:rPr lang="en-GB" dirty="0" smtClean="0"/>
              <a:t>Some people think that we should focus more on the </a:t>
            </a:r>
            <a:r>
              <a:rPr lang="en-GB" b="1" dirty="0" smtClean="0"/>
              <a:t>quality </a:t>
            </a:r>
            <a:r>
              <a:rPr lang="en-GB" dirty="0" smtClean="0"/>
              <a:t>of </a:t>
            </a:r>
            <a:r>
              <a:rPr lang="en-GB" dirty="0" smtClean="0"/>
              <a:t>somebody’s </a:t>
            </a:r>
            <a:r>
              <a:rPr lang="en-GB" dirty="0" smtClean="0"/>
              <a:t>life than on its supposed intrinsic value. </a:t>
            </a:r>
          </a:p>
          <a:p>
            <a:pPr>
              <a:lnSpc>
                <a:spcPct val="120000"/>
              </a:lnSpc>
            </a:pPr>
            <a:r>
              <a:rPr lang="en-GB" dirty="0" smtClean="0"/>
              <a:t>Peter Singer is a famous philosopher who thinks just that.</a:t>
            </a:r>
          </a:p>
          <a:p>
            <a:pPr>
              <a:lnSpc>
                <a:spcPct val="120000"/>
              </a:lnSpc>
            </a:pPr>
            <a:r>
              <a:rPr lang="en-GB" dirty="0" smtClean="0"/>
              <a:t>In his view, the value of a life comes from the amount that creature or person is able to suffer. Adult humans with their full</a:t>
            </a:r>
            <a:r>
              <a:rPr lang="en-GB" dirty="0" smtClean="0"/>
              <a:t> mental </a:t>
            </a:r>
            <a:r>
              <a:rPr lang="en-GB" dirty="0" smtClean="0"/>
              <a:t>capacities are thus considered to be the most valuable creatures in the universe.</a:t>
            </a:r>
          </a:p>
          <a:p>
            <a:pPr>
              <a:lnSpc>
                <a:spcPct val="120000"/>
              </a:lnSpc>
            </a:pPr>
            <a:r>
              <a:rPr lang="en-GB" dirty="0" smtClean="0"/>
              <a:t>How might Singer’s ethics be different</a:t>
            </a:r>
            <a:r>
              <a:rPr lang="en-GB" dirty="0" smtClean="0"/>
              <a:t> from those </a:t>
            </a:r>
            <a:r>
              <a:rPr lang="en-GB" dirty="0" smtClean="0"/>
              <a:t>of </a:t>
            </a:r>
            <a:r>
              <a:rPr lang="en-GB" dirty="0" smtClean="0"/>
              <a:t>someone </a:t>
            </a:r>
            <a:r>
              <a:rPr lang="en-GB" dirty="0" smtClean="0"/>
              <a:t>who believed life had intrinsic value?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77622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lstStyle/>
          <a:p>
            <a:r>
              <a:rPr lang="en-GB" dirty="0" smtClean="0"/>
              <a:t>Quality of Life</a:t>
            </a:r>
            <a:endParaRPr lang="en-GB" dirty="0"/>
          </a:p>
        </p:txBody>
      </p:sp>
      <p:sp>
        <p:nvSpPr>
          <p:cNvPr id="3" name="Content Placeholder 2"/>
          <p:cNvSpPr>
            <a:spLocks noGrp="1"/>
          </p:cNvSpPr>
          <p:nvPr>
            <p:ph idx="1"/>
          </p:nvPr>
        </p:nvSpPr>
        <p:spPr>
          <a:xfrm>
            <a:off x="1043492" y="1981200"/>
            <a:ext cx="6777317" cy="4267200"/>
          </a:xfrm>
        </p:spPr>
        <p:txBody>
          <a:bodyPr>
            <a:normAutofit fontScale="70000" lnSpcReduction="20000"/>
          </a:bodyPr>
          <a:lstStyle/>
          <a:p>
            <a:pPr>
              <a:lnSpc>
                <a:spcPct val="120000"/>
              </a:lnSpc>
            </a:pPr>
            <a:r>
              <a:rPr lang="en-GB" dirty="0" smtClean="0"/>
              <a:t>If you think that quality of life is the most important factor in judging whether a ‘life’ should be given full Human Rights you need to consider…</a:t>
            </a:r>
          </a:p>
          <a:p>
            <a:pPr>
              <a:lnSpc>
                <a:spcPct val="120000"/>
              </a:lnSpc>
            </a:pPr>
            <a:endParaRPr lang="en-GB" sz="1143" dirty="0" smtClean="0"/>
          </a:p>
          <a:p>
            <a:pPr>
              <a:lnSpc>
                <a:spcPct val="120000"/>
              </a:lnSpc>
            </a:pPr>
            <a:r>
              <a:rPr lang="en-GB" dirty="0" smtClean="0"/>
              <a:t>What counts as a good life…</a:t>
            </a:r>
          </a:p>
          <a:p>
            <a:pPr>
              <a:lnSpc>
                <a:spcPct val="120000"/>
              </a:lnSpc>
            </a:pPr>
            <a:r>
              <a:rPr lang="en-GB" dirty="0" smtClean="0"/>
              <a:t>Does a foetus have a good life?</a:t>
            </a:r>
          </a:p>
          <a:p>
            <a:pPr>
              <a:lnSpc>
                <a:spcPct val="120000"/>
              </a:lnSpc>
            </a:pPr>
            <a:r>
              <a:rPr lang="en-GB" dirty="0" smtClean="0"/>
              <a:t>Does a new born baby have a good life?</a:t>
            </a:r>
          </a:p>
          <a:p>
            <a:pPr>
              <a:lnSpc>
                <a:spcPct val="120000"/>
              </a:lnSpc>
            </a:pPr>
            <a:r>
              <a:rPr lang="en-GB" dirty="0" smtClean="0"/>
              <a:t>Does a mentally disabled person have a good life?</a:t>
            </a:r>
          </a:p>
          <a:p>
            <a:pPr>
              <a:lnSpc>
                <a:spcPct val="120000"/>
              </a:lnSpc>
            </a:pPr>
            <a:r>
              <a:rPr lang="en-GB" dirty="0" smtClean="0"/>
              <a:t>Does a terminally ill person have a good life?</a:t>
            </a:r>
          </a:p>
          <a:p>
            <a:pPr>
              <a:lnSpc>
                <a:spcPct val="120000"/>
              </a:lnSpc>
            </a:pPr>
            <a:r>
              <a:rPr lang="en-GB" dirty="0" smtClean="0"/>
              <a:t>Does a mentally disabled person have a good life?</a:t>
            </a:r>
          </a:p>
          <a:p>
            <a:pPr>
              <a:lnSpc>
                <a:spcPct val="120000"/>
              </a:lnSpc>
            </a:pPr>
            <a:r>
              <a:rPr lang="en-GB" dirty="0" smtClean="0"/>
              <a:t>Does a severely physically disabled person have a good life?</a:t>
            </a:r>
          </a:p>
          <a:p>
            <a:pPr>
              <a:lnSpc>
                <a:spcPct val="120000"/>
              </a:lnSpc>
            </a:pPr>
            <a:r>
              <a:rPr lang="en-GB" dirty="0" smtClean="0"/>
              <a:t>Does a person in a coma have a good life?</a:t>
            </a:r>
          </a:p>
          <a:p>
            <a:pPr>
              <a:lnSpc>
                <a:spcPct val="120000"/>
              </a:lnSpc>
            </a:pPr>
            <a:r>
              <a:rPr lang="en-GB" dirty="0" smtClean="0"/>
              <a:t>Does a very old person have a good life</a:t>
            </a:r>
            <a:r>
              <a:rPr lang="en-GB" dirty="0" smtClean="0"/>
              <a:t>?</a:t>
            </a:r>
            <a:endParaRPr lang="en-GB"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6632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rmAutofit fontScale="90000"/>
          </a:bodyPr>
          <a:lstStyle/>
          <a:p>
            <a:r>
              <a:rPr lang="en-GB" dirty="0" smtClean="0"/>
              <a:t>Reflecting on</a:t>
            </a:r>
            <a:r>
              <a:rPr lang="en-GB" dirty="0" smtClean="0"/>
              <a:t> </a:t>
            </a:r>
            <a:r>
              <a:rPr lang="en-GB" smtClean="0"/>
              <a:t>the value of </a:t>
            </a:r>
            <a:r>
              <a:rPr lang="en-GB" dirty="0" smtClean="0"/>
              <a:t>life…</a:t>
            </a:r>
            <a:endParaRPr lang="en-GB" dirty="0"/>
          </a:p>
        </p:txBody>
      </p:sp>
      <p:sp>
        <p:nvSpPr>
          <p:cNvPr id="3" name="Content Placeholder 2"/>
          <p:cNvSpPr>
            <a:spLocks noGrp="1"/>
          </p:cNvSpPr>
          <p:nvPr>
            <p:ph idx="1"/>
          </p:nvPr>
        </p:nvSpPr>
        <p:spPr>
          <a:xfrm>
            <a:off x="1043492" y="2057400"/>
            <a:ext cx="6777317" cy="4038600"/>
          </a:xfrm>
        </p:spPr>
        <p:txBody>
          <a:bodyPr>
            <a:normAutofit fontScale="92500" lnSpcReduction="20000"/>
          </a:bodyPr>
          <a:lstStyle/>
          <a:p>
            <a:pPr>
              <a:lnSpc>
                <a:spcPct val="120000"/>
              </a:lnSpc>
            </a:pPr>
            <a:r>
              <a:rPr lang="en-GB" dirty="0" smtClean="0"/>
              <a:t>People who believe in the sanctity of life say that life is… They think this because…</a:t>
            </a:r>
          </a:p>
          <a:p>
            <a:pPr>
              <a:lnSpc>
                <a:spcPct val="120000"/>
              </a:lnSpc>
            </a:pPr>
            <a:r>
              <a:rPr lang="en-GB" dirty="0" smtClean="0"/>
              <a:t>People who believe that we should judge a life by its quality say… They think this because…</a:t>
            </a:r>
          </a:p>
          <a:p>
            <a:pPr>
              <a:lnSpc>
                <a:spcPct val="120000"/>
              </a:lnSpc>
            </a:pPr>
            <a:endParaRPr lang="en-GB" sz="865" dirty="0"/>
          </a:p>
          <a:p>
            <a:pPr>
              <a:lnSpc>
                <a:spcPct val="120000"/>
              </a:lnSpc>
            </a:pPr>
            <a:r>
              <a:rPr lang="en-GB" dirty="0" smtClean="0"/>
              <a:t>‘From the moment of conception all human life is sacred and should be given full Human Rights.’ Do you agree? You must refer to Catholic views and contrast them to Peter Singer’s beliefs</a:t>
            </a:r>
            <a:r>
              <a:rPr lang="en-GB" dirty="0" smtClean="0"/>
              <a:t>.</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6459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170</TotalTime>
  <Words>1428</Words>
  <Application>Microsoft Macintosh PowerPoint</Application>
  <PresentationFormat>On-screen Show (4:3)</PresentationFormat>
  <Paragraphs>71</Paragraphs>
  <Slides>8</Slides>
  <Notes>8</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Austin</vt:lpstr>
      <vt:lpstr>LIFE</vt:lpstr>
      <vt:lpstr>The Big Question</vt:lpstr>
      <vt:lpstr>The Sanctity of Life</vt:lpstr>
      <vt:lpstr>The Sanctity of Life</vt:lpstr>
      <vt:lpstr>When does a ‘life’ begin?</vt:lpstr>
      <vt:lpstr>An alternative view…</vt:lpstr>
      <vt:lpstr>Quality of Life</vt:lpstr>
      <vt:lpstr>Reflecting on the value of life…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 how valuable is life?</dc:title>
  <dc:creator>Jonny Lawson</dc:creator>
  <cp:lastModifiedBy>Dave Francis</cp:lastModifiedBy>
  <cp:revision>14</cp:revision>
  <dcterms:created xsi:type="dcterms:W3CDTF">2016-04-14T13:37:13Z</dcterms:created>
  <dcterms:modified xsi:type="dcterms:W3CDTF">2016-04-14T15:28:08Z</dcterms:modified>
</cp:coreProperties>
</file>