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70" r:id="rId3"/>
    <p:sldId id="273" r:id="rId4"/>
    <p:sldId id="272" r:id="rId5"/>
    <p:sldId id="261" r:id="rId6"/>
    <p:sldId id="262" r:id="rId7"/>
    <p:sldId id="274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4" autoAdjust="0"/>
    <p:restoredTop sz="96301" autoAdjust="0"/>
  </p:normalViewPr>
  <p:slideViewPr>
    <p:cSldViewPr snapToGrid="0">
      <p:cViewPr varScale="1">
        <p:scale>
          <a:sx n="108" d="100"/>
          <a:sy n="108" d="100"/>
        </p:scale>
        <p:origin x="1048" y="4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7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30CE4-CD8E-4968-8498-5D953AC55D3F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B799E-BA29-4A73-AA7A-A86C2F98C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4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B799E-BA29-4A73-AA7A-A86C2F98C3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13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B799E-BA29-4A73-AA7A-A86C2F98C3E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2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92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72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B799E-BA29-4A73-AA7A-A86C2F98C3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81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B799E-BA29-4A73-AA7A-A86C2F98C3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87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B799E-BA29-4A73-AA7A-A86C2F98C3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28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0B5CF-EA4C-469E-8D64-04BDD32A9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8B3B9-0B9F-4D60-974C-4EDE1A28C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0A580-6223-40D2-B545-286E88A5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5FC-D56D-426A-AD2A-BE84EBBEF4BF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F9E8F-9D57-4CC6-AF0D-188002FC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3D7F9-EB6F-42A6-9718-D71EBAA5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A800-9262-46B1-833F-9D28A9F2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28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8F436-9F3C-4DCF-BE41-899863C4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CFEAE-341C-4140-82AD-9E862373E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4555C-CF45-46F3-AA87-E2B4CE9D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5FC-D56D-426A-AD2A-BE84EBBEF4BF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2D593-C4F2-40C1-8424-AB318E44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F661A-A576-48C3-905B-D02E4538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A800-9262-46B1-833F-9D28A9F2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8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F8AF9D-2202-409F-B406-DC8221715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80D0A-2E2A-4931-8FBF-401C1DC40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E05D6-E19E-4A72-8063-CB50E120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5FC-D56D-426A-AD2A-BE84EBBEF4BF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8A147-5F6F-40B7-86E6-7BF60876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65E2D-9BAA-405B-A7F4-07FD4861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A800-9262-46B1-833F-9D28A9F2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04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AE486-EBD9-4923-B315-D8C92F1B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2F6CE-BFE1-4F77-B35C-4B95F6CB4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188DA-8D5A-43D7-A56C-C98FF824F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5FC-D56D-426A-AD2A-BE84EBBEF4BF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48E5C-97C7-4996-99C0-509E893B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7FFD4-A6A9-41D2-A903-0F659623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A800-9262-46B1-833F-9D28A9F2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31FC-37F6-43D7-B6C2-D74341A0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4FA0F-F0FF-4D0C-AF35-3351B1E04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5022C-14E8-4ACA-8B85-DC2A0986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5FC-D56D-426A-AD2A-BE84EBBEF4BF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B196A-1075-4159-933E-D331189E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14F6B-BA5C-4711-A8DA-962F71C1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A800-9262-46B1-833F-9D28A9F2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8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2013F-50E8-4405-8E24-14CCC644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C8BA2-6F1A-4F32-8F2F-2A74DD01B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F4D6A-6F3F-4BEE-8A3C-BD040682D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21098-D1E3-447D-A04D-A4AEC845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5FC-D56D-426A-AD2A-BE84EBBEF4BF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5B1DF-B191-4A98-B174-80DB54D10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D3CA4-C60D-4856-AD8E-4267A212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A800-9262-46B1-833F-9D28A9F2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25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B2B34-AF40-4A7C-B181-421B610D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3516B-B838-42CA-9432-4FBFAB16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CD312-88C6-4A24-BC34-A7B09CD11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32B91-5BCA-4AFA-A66E-AA9A6FC5D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303F9-762B-4265-BDFF-6AE6D880F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FC9697-6F16-4378-9F67-5BBDEE1F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5FC-D56D-426A-AD2A-BE84EBBEF4BF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512C7-9CAC-4697-9963-1296682A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518A7-11A1-47F2-99AC-8D191886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A800-9262-46B1-833F-9D28A9F2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0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49244-8829-4391-960B-F1DEDEE2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DD150-16E0-4400-9534-5A3A8FF1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5FC-D56D-426A-AD2A-BE84EBBEF4BF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66CE0-9ECE-49A6-8A23-52230D87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9EA18-6BC5-4EE1-84A5-2ECC786B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A800-9262-46B1-833F-9D28A9F2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4C7110-EFB9-4C7B-9D33-034BC04F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5FC-D56D-426A-AD2A-BE84EBBEF4BF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078CF-2450-4596-B838-99DB321C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4EA9E-BD79-49C1-833E-3FD0AA99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A800-9262-46B1-833F-9D28A9F2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66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1A67-9F9E-4E4D-B31F-852C26501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B6427-2450-4542-A0C4-04946A93F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7C916-747B-4F26-965F-1782A06AD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F6ACE-0F26-4A1B-BB63-77B15F87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5FC-D56D-426A-AD2A-BE84EBBEF4BF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3BC1F-3C53-49ED-9397-8F269CDD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9CCAC-7097-4248-A9DA-C6E9E0ED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A800-9262-46B1-833F-9D28A9F2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8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4644-5718-4B1E-9545-75D68D7B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616375-3D7B-4DEB-B078-635E13350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BA46D-B5AF-4613-AB16-F0D5F7773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C9C40-3B41-46BA-98AE-B36C6C9F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5FC-D56D-426A-AD2A-BE84EBBEF4BF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32D48-3689-4B92-A744-AFE9BDB5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432C0-4DE3-42C9-B22E-002E2F27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A800-9262-46B1-833F-9D28A9F2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1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CD4EE-88EE-45E4-B6C3-0EB087DF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6F8B9-27A5-4E53-8876-829F18AA0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B0AF-FBF3-4AC5-85EE-2817FC2C3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B15FC-D56D-426A-AD2A-BE84EBBEF4BF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643D4-2B53-4A0B-8474-D4AD90AD4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E8C53-F7AA-4850-9054-326B74F01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9A800-9262-46B1-833F-9D28A9F2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5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15440" y="535577"/>
            <a:ext cx="9144000" cy="142054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>
                <a:latin typeface="+mn-lt"/>
              </a:rPr>
              <a:t>Alevis</a:t>
            </a:r>
            <a:r>
              <a:rPr lang="en-US" dirty="0">
                <a:latin typeface="+mn-lt"/>
              </a:rPr>
              <a:t> – who are they?</a:t>
            </a:r>
            <a:br>
              <a:rPr lang="en-US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5" name="Picture 4" descr="A person and person dancing&#10;&#10;Description automatically generated with low confidence">
            <a:extLst>
              <a:ext uri="{FF2B5EF4-FFF2-40B4-BE49-F238E27FC236}">
                <a16:creationId xmlns:a16="http://schemas.microsoft.com/office/drawing/2014/main" id="{F0844D75-1CD8-C743-BE70-D6CD61209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41" y="2129742"/>
            <a:ext cx="6594997" cy="436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8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47217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5400" dirty="0">
                <a:latin typeface="+mn-lt"/>
              </a:rPr>
              <a:t>Rules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89832" cy="4351338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What rules do you know?</a:t>
            </a:r>
          </a:p>
          <a:p>
            <a:r>
              <a:rPr lang="en-GB" sz="3200" dirty="0"/>
              <a:t>What rules do we follow in the classroom and in school?</a:t>
            </a:r>
          </a:p>
          <a:p>
            <a:r>
              <a:rPr lang="en-GB" sz="3200" dirty="0"/>
              <a:t>Who do they help?</a:t>
            </a:r>
          </a:p>
          <a:p>
            <a:r>
              <a:rPr lang="en-GB" sz="3200" dirty="0"/>
              <a:t>Why do we need rules?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717" y="1690688"/>
            <a:ext cx="7001088" cy="44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Content Placeholder 3"/>
          <p:cNvGraphicFramePr/>
          <p:nvPr>
            <p:extLst>
              <p:ext uri="{D42A27DB-BD31-4B8C-83A1-F6EECF244321}">
                <p14:modId xmlns:p14="http://schemas.microsoft.com/office/powerpoint/2010/main" val="479329515"/>
              </p:ext>
            </p:extLst>
          </p:nvPr>
        </p:nvGraphicFramePr>
        <p:xfrm>
          <a:off x="321163" y="413875"/>
          <a:ext cx="7467600" cy="914400"/>
        </p:xfrm>
        <a:graphic>
          <a:graphicData uri="http://schemas.openxmlformats.org/drawingml/2006/table">
            <a:tbl>
              <a:tblPr/>
              <a:tblGrid>
                <a:gridCol w="74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5400" b="0" u="none" dirty="0">
                          <a:solidFill>
                            <a:schemeClr val="tx1"/>
                          </a:solidFill>
                          <a:latin typeface="+mn-lt"/>
                          <a:ea typeface="Comic Sans MS"/>
                          <a:cs typeface="Comic Sans MS"/>
                          <a:sym typeface="Comic Sans MS"/>
                        </a:rPr>
                        <a:t>Alevi</a:t>
                      </a:r>
                      <a:r>
                        <a:rPr lang="en-GB" sz="5400" b="0" u="none" baseline="0" dirty="0">
                          <a:solidFill>
                            <a:schemeClr val="tx1"/>
                          </a:solidFill>
                          <a:latin typeface="+mn-lt"/>
                          <a:ea typeface="Comic Sans MS"/>
                          <a:cs typeface="Comic Sans MS"/>
                          <a:sym typeface="Comic Sans MS"/>
                        </a:rPr>
                        <a:t> Rules</a:t>
                      </a:r>
                      <a:endParaRPr sz="5400" b="0" u="none" dirty="0">
                        <a:solidFill>
                          <a:schemeClr val="tx1"/>
                        </a:solidFill>
                        <a:latin typeface="+mn-lt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2" name="Table 4"/>
          <p:cNvGraphicFramePr/>
          <p:nvPr>
            <p:extLst>
              <p:ext uri="{D42A27DB-BD31-4B8C-83A1-F6EECF244321}">
                <p14:modId xmlns:p14="http://schemas.microsoft.com/office/powerpoint/2010/main" val="3208876812"/>
              </p:ext>
            </p:extLst>
          </p:nvPr>
        </p:nvGraphicFramePr>
        <p:xfrm>
          <a:off x="321163" y="1573705"/>
          <a:ext cx="7656646" cy="2773680"/>
        </p:xfrm>
        <a:graphic>
          <a:graphicData uri="http://schemas.openxmlformats.org/drawingml/2006/table">
            <a:tbl>
              <a:tblPr/>
              <a:tblGrid>
                <a:gridCol w="7656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325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4400" b="0" dirty="0">
                          <a:latin typeface="+mn-lt"/>
                          <a:ea typeface="Comic Sans MS"/>
                          <a:cs typeface="Comic Sans MS"/>
                          <a:sym typeface="Comic Sans MS"/>
                        </a:rPr>
                        <a:t>Alevis have rules too. They believe that people need to be careful when using their </a:t>
                      </a:r>
                      <a:r>
                        <a:rPr lang="en-GB" sz="4400" b="0" dirty="0">
                          <a:latin typeface="+mn-lt"/>
                          <a:ea typeface="Comic Sans MS"/>
                          <a:cs typeface="Comic Sans MS"/>
                          <a:sym typeface="Comic Sans MS"/>
                        </a:rPr>
                        <a:t>hands, mouth and body</a:t>
                      </a:r>
                      <a:r>
                        <a:rPr sz="4400" b="0" dirty="0">
                          <a:latin typeface="+mn-lt"/>
                          <a:ea typeface="Comic Sans MS"/>
                          <a:cs typeface="Comic Sans MS"/>
                          <a:sym typeface="Comic Sans MS"/>
                        </a:rPr>
                        <a:t>. 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" name="TextBox 1"/>
          <p:cNvSpPr txBox="1"/>
          <p:nvPr/>
        </p:nvSpPr>
        <p:spPr>
          <a:xfrm>
            <a:off x="321162" y="4452730"/>
            <a:ext cx="6551911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/>
            </a:lvl1pPr>
          </a:lstStyle>
          <a:p>
            <a:r>
              <a:rPr sz="4400" dirty="0"/>
              <a:t>What do you think</a:t>
            </a:r>
            <a:r>
              <a:rPr lang="en-GB" sz="4400" dirty="0"/>
              <a:t> it means to be careful using your hands mouth and body</a:t>
            </a:r>
            <a:r>
              <a:rPr sz="4400" dirty="0"/>
              <a:t>?</a:t>
            </a:r>
          </a:p>
        </p:txBody>
      </p:sp>
      <p:pic>
        <p:nvPicPr>
          <p:cNvPr id="134" name="tongue.jpg" descr="tongue.jpg"/>
          <p:cNvPicPr>
            <a:picLocks noChangeAspect="1"/>
          </p:cNvPicPr>
          <p:nvPr/>
        </p:nvPicPr>
        <p:blipFill>
          <a:blip r:embed="rId3"/>
          <a:srcRect l="25773" t="51808" r="15150" b="10917"/>
          <a:stretch>
            <a:fillRect/>
          </a:stretch>
        </p:blipFill>
        <p:spPr>
          <a:xfrm>
            <a:off x="7895158" y="542807"/>
            <a:ext cx="2444595" cy="2056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body.jpg" descr="body.jpg"/>
          <p:cNvPicPr>
            <a:picLocks noChangeAspect="1"/>
          </p:cNvPicPr>
          <p:nvPr/>
        </p:nvPicPr>
        <p:blipFill>
          <a:blip r:embed="rId4"/>
          <a:srcRect l="15344" r="15344"/>
          <a:stretch>
            <a:fillRect/>
          </a:stretch>
        </p:blipFill>
        <p:spPr>
          <a:xfrm>
            <a:off x="9768371" y="2337060"/>
            <a:ext cx="2161146" cy="4157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33" y="3627455"/>
            <a:ext cx="2683136" cy="28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0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Table 4"/>
          <p:cNvGraphicFramePr/>
          <p:nvPr>
            <p:extLst>
              <p:ext uri="{D42A27DB-BD31-4B8C-83A1-F6EECF244321}">
                <p14:modId xmlns:p14="http://schemas.microsoft.com/office/powerpoint/2010/main" val="1791580172"/>
              </p:ext>
            </p:extLst>
          </p:nvPr>
        </p:nvGraphicFramePr>
        <p:xfrm>
          <a:off x="3210790" y="154320"/>
          <a:ext cx="5237151" cy="2316480"/>
        </p:xfrm>
        <a:graphic>
          <a:graphicData uri="http://schemas.openxmlformats.org/drawingml/2006/table">
            <a:tbl>
              <a:tblPr/>
              <a:tblGrid>
                <a:gridCol w="5237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7544"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r>
                        <a:rPr sz="2800" dirty="0">
                          <a:latin typeface="+mn-lt"/>
                        </a:rPr>
                        <a:t>How </a:t>
                      </a:r>
                      <a:r>
                        <a:rPr lang="en-GB" sz="2800" dirty="0">
                          <a:latin typeface="+mn-lt"/>
                        </a:rPr>
                        <a:t>should we use our hands</a:t>
                      </a:r>
                      <a:r>
                        <a:rPr sz="2800" dirty="0">
                          <a:latin typeface="+mn-lt"/>
                        </a:rPr>
                        <a:t>?</a:t>
                      </a:r>
                    </a:p>
                    <a:p>
                      <a:pPr algn="l">
                        <a:defRPr sz="1800"/>
                      </a:pPr>
                      <a:endParaRPr dirty="0">
                        <a:latin typeface="Comic Sans MS" panose="030F0702030302020204" pitchFamily="66" charset="0"/>
                      </a:endParaRPr>
                    </a:p>
                    <a:p>
                      <a:pPr algn="l">
                        <a:defRPr sz="1800"/>
                      </a:pPr>
                      <a:endParaRPr dirty="0">
                        <a:latin typeface="Comic Sans MS" panose="030F0702030302020204" pitchFamily="66" charset="0"/>
                      </a:endParaRPr>
                    </a:p>
                    <a:p>
                      <a:pPr algn="l">
                        <a:defRPr sz="1800"/>
                      </a:pPr>
                      <a:endParaRPr dirty="0">
                        <a:latin typeface="Comic Sans MS" panose="030F0702030302020204" pitchFamily="66" charset="0"/>
                      </a:endParaRPr>
                    </a:p>
                    <a:p>
                      <a:pPr algn="l">
                        <a:defRPr sz="1800"/>
                      </a:pPr>
                      <a:endParaRPr dirty="0">
                        <a:latin typeface="Comic Sans MS" panose="030F0702030302020204" pitchFamily="66" charset="0"/>
                      </a:endParaRPr>
                    </a:p>
                    <a:p>
                      <a:pPr algn="l">
                        <a:defRPr sz="1800"/>
                      </a:pPr>
                      <a:endParaRPr dirty="0">
                        <a:latin typeface="Comic Sans MS" panose="030F0702030302020204" pitchFamily="66" charset="0"/>
                      </a:endParaRPr>
                    </a:p>
                    <a:p>
                      <a:pPr algn="l">
                        <a:defRPr sz="2400"/>
                      </a:pPr>
                      <a:r>
                        <a:rPr lang="en-GB" sz="2800" dirty="0">
                          <a:latin typeface="+mn-lt"/>
                        </a:rPr>
                        <a:t>How should</a:t>
                      </a:r>
                      <a:r>
                        <a:rPr lang="en-GB" sz="2800" baseline="0" dirty="0">
                          <a:latin typeface="+mn-lt"/>
                        </a:rPr>
                        <a:t> we not use our hands? </a:t>
                      </a:r>
                      <a:endParaRPr sz="2800" dirty="0">
                        <a:latin typeface="+mn-lt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2" name="fggghh.jpg" descr="fggghh.jpg"/>
          <p:cNvPicPr>
            <a:picLocks noChangeAspect="1"/>
          </p:cNvPicPr>
          <p:nvPr/>
        </p:nvPicPr>
        <p:blipFill>
          <a:blip r:embed="rId3"/>
          <a:srcRect r="14950"/>
          <a:stretch>
            <a:fillRect/>
          </a:stretch>
        </p:blipFill>
        <p:spPr>
          <a:xfrm>
            <a:off x="8447942" y="3804051"/>
            <a:ext cx="3592906" cy="3057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hhj.jpg" descr="hhj.jpg"/>
          <p:cNvPicPr>
            <a:picLocks noChangeAspect="1"/>
          </p:cNvPicPr>
          <p:nvPr/>
        </p:nvPicPr>
        <p:blipFill>
          <a:blip r:embed="rId4"/>
          <a:srcRect l="892" t="3800" r="60937"/>
          <a:stretch>
            <a:fillRect/>
          </a:stretch>
        </p:blipFill>
        <p:spPr>
          <a:xfrm>
            <a:off x="6344131" y="3348076"/>
            <a:ext cx="1917872" cy="3498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ee.jpg" descr="ee.jpg"/>
          <p:cNvPicPr>
            <a:picLocks noChangeAspect="1"/>
          </p:cNvPicPr>
          <p:nvPr/>
        </p:nvPicPr>
        <p:blipFill>
          <a:blip r:embed="rId5"/>
          <a:srcRect t="10104" b="10104"/>
          <a:stretch>
            <a:fillRect/>
          </a:stretch>
        </p:blipFill>
        <p:spPr>
          <a:xfrm>
            <a:off x="3350485" y="3027198"/>
            <a:ext cx="3024855" cy="1747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fgh.jpg" descr="fgh.jpg"/>
          <p:cNvPicPr>
            <a:picLocks noChangeAspect="1"/>
          </p:cNvPicPr>
          <p:nvPr/>
        </p:nvPicPr>
        <p:blipFill>
          <a:blip r:embed="rId6"/>
          <a:srcRect r="55327"/>
          <a:stretch>
            <a:fillRect/>
          </a:stretch>
        </p:blipFill>
        <p:spPr>
          <a:xfrm>
            <a:off x="699672" y="90384"/>
            <a:ext cx="2081686" cy="3372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7" y="3540451"/>
            <a:ext cx="3168922" cy="3114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7" t="10615" r="3817" b="16411"/>
          <a:stretch/>
        </p:blipFill>
        <p:spPr>
          <a:xfrm>
            <a:off x="4610608" y="571943"/>
            <a:ext cx="1492182" cy="1359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04" y="11999"/>
            <a:ext cx="3635196" cy="35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3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768106"/>
              </p:ext>
            </p:extLst>
          </p:nvPr>
        </p:nvGraphicFramePr>
        <p:xfrm>
          <a:off x="4124107" y="960696"/>
          <a:ext cx="3299782" cy="2499360"/>
        </p:xfrm>
        <a:graphic>
          <a:graphicData uri="http://schemas.openxmlformats.org/drawingml/2006/table">
            <a:tbl>
              <a:tblPr/>
              <a:tblGrid>
                <a:gridCol w="329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6596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+mn-lt"/>
                        </a:rPr>
                        <a:t>How should we use our mouth?</a:t>
                      </a:r>
                    </a:p>
                    <a:p>
                      <a:endParaRPr lang="en-GB" sz="28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2800" dirty="0">
                          <a:latin typeface="+mn-lt"/>
                        </a:rPr>
                        <a:t>How should we not use our</a:t>
                      </a:r>
                      <a:r>
                        <a:rPr lang="en-GB" sz="2800" baseline="0" dirty="0">
                          <a:latin typeface="+mn-lt"/>
                        </a:rPr>
                        <a:t> mouth?</a:t>
                      </a:r>
                      <a:endParaRPr lang="en-GB" sz="2800" dirty="0">
                        <a:latin typeface="+mn-lt"/>
                      </a:endParaRPr>
                    </a:p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singg.jpg" descr="singg.jpg"/>
          <p:cNvPicPr>
            <a:picLocks noChangeAspect="1"/>
          </p:cNvPicPr>
          <p:nvPr/>
        </p:nvPicPr>
        <p:blipFill>
          <a:blip r:embed="rId3"/>
          <a:srcRect r="35466"/>
          <a:stretch>
            <a:fillRect/>
          </a:stretch>
        </p:blipFill>
        <p:spPr>
          <a:xfrm>
            <a:off x="814234" y="111241"/>
            <a:ext cx="3113744" cy="3492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hj.jpg" descr="ghj.jpg"/>
          <p:cNvPicPr>
            <a:picLocks noChangeAspect="1"/>
          </p:cNvPicPr>
          <p:nvPr/>
        </p:nvPicPr>
        <p:blipFill>
          <a:blip r:embed="rId4"/>
          <a:srcRect r="43681"/>
          <a:stretch>
            <a:fillRect/>
          </a:stretch>
        </p:blipFill>
        <p:spPr>
          <a:xfrm>
            <a:off x="8176274" y="348712"/>
            <a:ext cx="4015726" cy="3371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for lessons.jpg" descr="for lessons.jpg"/>
          <p:cNvPicPr>
            <a:picLocks noChangeAspect="1"/>
          </p:cNvPicPr>
          <p:nvPr/>
        </p:nvPicPr>
        <p:blipFill>
          <a:blip r:embed="rId5"/>
          <a:srcRect l="14592" r="21311"/>
          <a:stretch>
            <a:fillRect/>
          </a:stretch>
        </p:blipFill>
        <p:spPr>
          <a:xfrm>
            <a:off x="4022388" y="3603806"/>
            <a:ext cx="4059475" cy="3022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82" y="3813284"/>
            <a:ext cx="2862553" cy="2812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8" y="3460056"/>
            <a:ext cx="3457872" cy="339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6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84746"/>
              </p:ext>
            </p:extLst>
          </p:nvPr>
        </p:nvGraphicFramePr>
        <p:xfrm>
          <a:off x="4014061" y="309966"/>
          <a:ext cx="3901914" cy="2402237"/>
        </p:xfrm>
        <a:graphic>
          <a:graphicData uri="http://schemas.openxmlformats.org/drawingml/2006/table">
            <a:tbl>
              <a:tblPr/>
              <a:tblGrid>
                <a:gridCol w="3901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0223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How should we use our body?</a:t>
                      </a:r>
                    </a:p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How</a:t>
                      </a:r>
                      <a:r>
                        <a:rPr lang="en-GB" sz="2800" baseline="0" dirty="0">
                          <a:latin typeface="+mn-lt"/>
                        </a:rPr>
                        <a:t> should we not use our body?</a:t>
                      </a:r>
                      <a:endParaRPr lang="en-GB" sz="2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d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4" y="3174772"/>
            <a:ext cx="3669328" cy="3605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ttty.jpg" descr="ttty.jpg"/>
          <p:cNvPicPr>
            <a:picLocks noChangeAspect="1"/>
          </p:cNvPicPr>
          <p:nvPr/>
        </p:nvPicPr>
        <p:blipFill>
          <a:blip r:embed="rId4"/>
          <a:srcRect l="2001" t="3943" r="39211"/>
          <a:stretch>
            <a:fillRect/>
          </a:stretch>
        </p:blipFill>
        <p:spPr>
          <a:xfrm>
            <a:off x="8591627" y="309966"/>
            <a:ext cx="2702874" cy="3196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4" y="173220"/>
            <a:ext cx="3130659" cy="3076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73" y="3557045"/>
            <a:ext cx="3138181" cy="3083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61" y="3249621"/>
            <a:ext cx="3451027" cy="33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6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918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Write and/or draw in the boxes two examples of kind and two unkind uses of hand, mouth/tongue and body</a:t>
            </a:r>
          </a:p>
        </p:txBody>
      </p:sp>
      <p:pic>
        <p:nvPicPr>
          <p:cNvPr id="1026" name="Picture 2" descr="F:\BILL MOORE\hand tong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82" y="2174781"/>
            <a:ext cx="3048490" cy="406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20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151</Words>
  <Application>Microsoft Macintosh PowerPoint</Application>
  <PresentationFormat>Widescreen</PresentationFormat>
  <Paragraphs>28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Alevis – who are they? </vt:lpstr>
      <vt:lpstr>Rules </vt:lpstr>
      <vt:lpstr>PowerPoint Presentation</vt:lpstr>
      <vt:lpstr>PowerPoint Presentation</vt:lpstr>
      <vt:lpstr>PowerPoint Presentation</vt:lpstr>
      <vt:lpstr>PowerPoint Presentation</vt:lpstr>
      <vt:lpstr>Write and/or draw in the boxes two examples of kind and two unkind uses of hand, mouth/tongue and body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moore</dc:creator>
  <cp:lastModifiedBy>Derrick Wright</cp:lastModifiedBy>
  <cp:revision>62</cp:revision>
  <cp:lastPrinted>2017-11-27T13:30:25Z</cp:lastPrinted>
  <dcterms:created xsi:type="dcterms:W3CDTF">2017-08-05T11:51:21Z</dcterms:created>
  <dcterms:modified xsi:type="dcterms:W3CDTF">2025-03-06T11:15:57Z</dcterms:modified>
</cp:coreProperties>
</file>