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69" r:id="rId3"/>
    <p:sldId id="257" r:id="rId4"/>
    <p:sldId id="259" r:id="rId5"/>
    <p:sldId id="260" r:id="rId6"/>
    <p:sldId id="270" r:id="rId7"/>
  </p:sldIdLst>
  <p:sldSz cx="12192000" cy="6858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02"/>
    <p:restoredTop sz="69085" autoAdjust="0"/>
  </p:normalViewPr>
  <p:slideViewPr>
    <p:cSldViewPr snapToGrid="0" snapToObjects="1">
      <p:cViewPr varScale="1">
        <p:scale>
          <a:sx n="76" d="100"/>
          <a:sy n="76" d="100"/>
        </p:scale>
        <p:origin x="1592" y="4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4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217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2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04293"/>
            <a:ext cx="2586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YTMbJbeH3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bKmT2FBIlnc&amp;t=26s" TargetMode="Externa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A6F74D-7819-4718-B5CD-56725C41E06A}"/>
              </a:ext>
            </a:extLst>
          </p:cNvPr>
          <p:cNvSpPr txBox="1">
            <a:spLocks/>
          </p:cNvSpPr>
          <p:nvPr/>
        </p:nvSpPr>
        <p:spPr>
          <a:xfrm>
            <a:off x="440871" y="261257"/>
            <a:ext cx="11207789" cy="83275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804672" hangingPunct="1">
              <a:defRPr sz="4752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GB" sz="3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804672" hangingPunct="1">
              <a:defRPr sz="475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3600" dirty="0">
                <a:latin typeface="+mn-lt"/>
                <a:ea typeface="Comic Sans MS"/>
                <a:cs typeface="Comic Sans MS"/>
                <a:sym typeface="Comic Sans MS"/>
              </a:rPr>
              <a:t>Who are the Servers and why are they important?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F205A-FA1C-9381-2707-43EF39364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13" y="1306286"/>
            <a:ext cx="8273143" cy="46536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mah copy.png" descr="semah copy.png">
            <a:extLst>
              <a:ext uri="{FF2B5EF4-FFF2-40B4-BE49-F238E27FC236}">
                <a16:creationId xmlns:a16="http://schemas.microsoft.com/office/drawing/2014/main" id="{D14D2AD4-EE3B-704B-923A-313125FA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41" b="12983"/>
          <a:stretch/>
        </p:blipFill>
        <p:spPr>
          <a:xfrm>
            <a:off x="4225141" y="1406717"/>
            <a:ext cx="4355490" cy="4044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canned 5 mart 1.jpg" descr="scanned 5 mart 1.jpg">
            <a:extLst>
              <a:ext uri="{FF2B5EF4-FFF2-40B4-BE49-F238E27FC236}">
                <a16:creationId xmlns:a16="http://schemas.microsoft.com/office/drawing/2014/main" id="{0F7D52C8-37B5-704B-A653-34F15B9CF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4" t="13093" r="13307" b="24354"/>
          <a:stretch/>
        </p:blipFill>
        <p:spPr>
          <a:xfrm>
            <a:off x="386198" y="766153"/>
            <a:ext cx="3544784" cy="4048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38236-E865-334B-B9E7-2603380A4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157" y="2241550"/>
            <a:ext cx="20320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71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039599" cy="94116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>
                <a:latin typeface="+mn-lt"/>
              </a:rPr>
              <a:t>What is the role in this school of the</a:t>
            </a:r>
            <a:r>
              <a:rPr lang="en-GB" dirty="0">
                <a:latin typeface="+mn-lt"/>
              </a:rPr>
              <a:t>:</a:t>
            </a:r>
            <a:endParaRPr dirty="0">
              <a:latin typeface="+mn-lt"/>
            </a:endParaRPr>
          </a:p>
        </p:txBody>
      </p:sp>
      <p:sp>
        <p:nvSpPr>
          <p:cNvPr id="118" name="TextBox 1"/>
          <p:cNvSpPr txBox="1"/>
          <p:nvPr/>
        </p:nvSpPr>
        <p:spPr>
          <a:xfrm>
            <a:off x="700642" y="2232561"/>
            <a:ext cx="3560705" cy="3108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>
                <a:latin typeface="+mn-lt"/>
              </a:rPr>
              <a:t>Headteacher?</a:t>
            </a:r>
            <a:endParaRPr sz="2800" dirty="0">
              <a:latin typeface="+mn-lt"/>
              <a:ea typeface="+mn-ea"/>
              <a:cs typeface="+mn-cs"/>
              <a:sym typeface="Calibri"/>
            </a:endParaRPr>
          </a:p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2800" dirty="0">
                <a:latin typeface="+mn-lt"/>
              </a:rPr>
              <a:t>Cleaners</a:t>
            </a:r>
            <a:r>
              <a:rPr sz="2800" dirty="0">
                <a:latin typeface="+mn-lt"/>
              </a:rPr>
              <a:t>?</a:t>
            </a:r>
            <a:endParaRPr sz="2800" dirty="0">
              <a:latin typeface="+mn-lt"/>
              <a:ea typeface="+mn-ea"/>
              <a:cs typeface="+mn-cs"/>
              <a:sym typeface="Calibri"/>
            </a:endParaRPr>
          </a:p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GB" sz="2800" dirty="0">
                <a:latin typeface="+mn-lt"/>
              </a:rPr>
              <a:t>Mealtime assistant</a:t>
            </a:r>
            <a:r>
              <a:rPr sz="2800" dirty="0">
                <a:latin typeface="+mn-lt"/>
              </a:rPr>
              <a:t>?</a:t>
            </a:r>
            <a:endParaRPr sz="2800" dirty="0">
              <a:latin typeface="+mn-lt"/>
              <a:ea typeface="+mn-ea"/>
              <a:cs typeface="+mn-cs"/>
              <a:sym typeface="Calibri"/>
            </a:endParaRPr>
          </a:p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>
                <a:latin typeface="+mn-lt"/>
              </a:rPr>
              <a:t>Teachers?</a:t>
            </a:r>
            <a:endParaRPr sz="2800" dirty="0">
              <a:latin typeface="+mn-lt"/>
              <a:ea typeface="+mn-ea"/>
              <a:cs typeface="+mn-cs"/>
              <a:sym typeface="Calibri"/>
            </a:endParaRPr>
          </a:p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>
                <a:latin typeface="+mn-lt"/>
              </a:rPr>
              <a:t>Pupils?</a:t>
            </a:r>
            <a:endParaRPr sz="2800" dirty="0">
              <a:latin typeface="+mn-lt"/>
              <a:ea typeface="+mn-ea"/>
              <a:cs typeface="+mn-cs"/>
              <a:sym typeface="Calibri"/>
            </a:endParaRPr>
          </a:p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>
                <a:latin typeface="+mn-lt"/>
              </a:rPr>
              <a:t>Parents?</a:t>
            </a:r>
            <a:endParaRPr sz="2800" dirty="0">
              <a:latin typeface="+mn-lt"/>
              <a:ea typeface="+mn-ea"/>
              <a:cs typeface="+mn-cs"/>
              <a:sym typeface="Calibri"/>
            </a:endParaRPr>
          </a:p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800" dirty="0">
                <a:latin typeface="+mn-lt"/>
              </a:rPr>
              <a:t>Teaching </a:t>
            </a:r>
            <a:r>
              <a:rPr lang="en-GB" sz="2800" dirty="0">
                <a:latin typeface="+mn-lt"/>
              </a:rPr>
              <a:t>a</a:t>
            </a:r>
            <a:r>
              <a:rPr sz="2800" dirty="0" err="1">
                <a:latin typeface="+mn-lt"/>
              </a:rPr>
              <a:t>ssi</a:t>
            </a:r>
            <a:r>
              <a:rPr lang="en-GB" sz="2800" dirty="0">
                <a:latin typeface="+mn-lt"/>
              </a:rPr>
              <a:t>s</a:t>
            </a:r>
            <a:r>
              <a:rPr sz="2800" dirty="0" err="1">
                <a:latin typeface="+mn-lt"/>
              </a:rPr>
              <a:t>tants</a:t>
            </a:r>
            <a:r>
              <a:rPr sz="2800" dirty="0">
                <a:latin typeface="+mn-lt"/>
              </a:rPr>
              <a:t>?</a:t>
            </a:r>
          </a:p>
        </p:txBody>
      </p:sp>
      <p:pic>
        <p:nvPicPr>
          <p:cNvPr id="119" name="careteker.jpg" descr="caretek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233" y="1570661"/>
            <a:ext cx="2395961" cy="239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dinner lady.jpg" descr="dinner lad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010" y="1769334"/>
            <a:ext cx="1998615" cy="1998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rent pupil.jpg" descr="parent pupi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334" y="4230997"/>
            <a:ext cx="2267968" cy="2267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teacher.jpg" descr="teach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356" y="4230997"/>
            <a:ext cx="2267968" cy="2267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xfrm>
            <a:off x="4281004" y="728456"/>
            <a:ext cx="2987577" cy="320610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67512">
              <a:defRPr sz="321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3600" dirty="0">
                <a:latin typeface="+mn-lt"/>
              </a:rPr>
              <a:t>There are some clues in these pictures.</a:t>
            </a:r>
          </a:p>
          <a:p>
            <a:pPr defTabSz="667512">
              <a:defRPr sz="321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3600" dirty="0">
                <a:latin typeface="+mn-lt"/>
              </a:rPr>
              <a:t>What do you think they might be?</a:t>
            </a:r>
          </a:p>
        </p:txBody>
      </p:sp>
      <p:pic>
        <p:nvPicPr>
          <p:cNvPr id="133" name="pir copy.png" descr="pir copy.png"/>
          <p:cNvPicPr>
            <a:picLocks noChangeAspect="1"/>
          </p:cNvPicPr>
          <p:nvPr/>
        </p:nvPicPr>
        <p:blipFill rotWithShape="1">
          <a:blip r:embed="rId3"/>
          <a:srcRect t="15350" b="7648"/>
          <a:stretch/>
        </p:blipFill>
        <p:spPr>
          <a:xfrm>
            <a:off x="496473" y="1889759"/>
            <a:ext cx="3619180" cy="3846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E2B3CF-5D77-E043-A56E-D5FBD3E72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857" y="1864506"/>
            <a:ext cx="2061670" cy="4451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794D01-3283-B84D-AC4A-95B05DD0F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583" y="983872"/>
            <a:ext cx="1778311" cy="38281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xfrm>
            <a:off x="943131" y="405780"/>
            <a:ext cx="10515600" cy="1082675"/>
          </a:xfrm>
          <a:prstGeom prst="rect">
            <a:avLst/>
          </a:prstGeom>
          <a:solidFill>
            <a:srgbClr val="92D050"/>
          </a:solidFill>
        </p:spPr>
        <p:txBody>
          <a:bodyPr>
            <a:normAutofit fontScale="90000"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>
                <a:latin typeface="+mn-lt"/>
              </a:rPr>
              <a:t>Let’s watch </a:t>
            </a:r>
            <a:r>
              <a:rPr dirty="0" err="1">
                <a:latin typeface="+mn-lt"/>
              </a:rPr>
              <a:t>th</a:t>
            </a:r>
            <a:r>
              <a:rPr lang="en-GB" dirty="0">
                <a:latin typeface="+mn-lt"/>
              </a:rPr>
              <a:t>e</a:t>
            </a:r>
            <a:r>
              <a:rPr dirty="0">
                <a:latin typeface="+mn-lt"/>
              </a:rPr>
              <a:t> video</a:t>
            </a:r>
            <a:r>
              <a:rPr lang="en-GB" dirty="0">
                <a:latin typeface="+mn-lt"/>
              </a:rPr>
              <a:t> of the cem ceremony</a:t>
            </a:r>
            <a:r>
              <a:rPr dirty="0">
                <a:latin typeface="+mn-lt"/>
              </a:rPr>
              <a:t> again</a:t>
            </a:r>
            <a:r>
              <a:rPr lang="en-GB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09550" y="3053442"/>
            <a:ext cx="3987696" cy="29875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 dirty="0">
                <a:latin typeface="+mn-lt"/>
              </a:rPr>
              <a:t>Write down </a:t>
            </a:r>
            <a:r>
              <a:rPr dirty="0">
                <a:latin typeface="+mn-lt"/>
              </a:rPr>
              <a:t>what each </a:t>
            </a:r>
            <a:r>
              <a:rPr lang="en-GB" dirty="0">
                <a:latin typeface="+mn-lt"/>
              </a:rPr>
              <a:t>person </a:t>
            </a:r>
            <a:r>
              <a:rPr dirty="0">
                <a:latin typeface="+mn-lt"/>
              </a:rPr>
              <a:t>does next to the</a:t>
            </a:r>
            <a:r>
              <a:rPr lang="en-GB" dirty="0" err="1">
                <a:latin typeface="+mn-lt"/>
              </a:rPr>
              <a:t>ir</a:t>
            </a:r>
            <a:r>
              <a:rPr dirty="0">
                <a:latin typeface="+mn-lt"/>
              </a:rPr>
              <a:t> picture</a:t>
            </a:r>
            <a:r>
              <a:rPr lang="en-GB" dirty="0">
                <a:latin typeface="+mn-lt"/>
              </a:rPr>
              <a:t> on the sheet</a:t>
            </a:r>
            <a:r>
              <a:rPr dirty="0">
                <a:latin typeface="+mn-lt"/>
              </a:rPr>
              <a:t>.</a:t>
            </a:r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Which do you think is the most important service? Why?</a:t>
            </a:r>
          </a:p>
        </p:txBody>
      </p:sp>
      <p:pic>
        <p:nvPicPr>
          <p:cNvPr id="140" name="184948_10150109087833830_1867154_n.jpeg" descr="184948_10150109087833830_1867154_n.jpe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253" y="2775857"/>
            <a:ext cx="5301026" cy="35487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5C7701-B070-ED4A-6058-0F2288A89F03}"/>
              </a:ext>
            </a:extLst>
          </p:cNvPr>
          <p:cNvSpPr txBox="1"/>
          <p:nvPr/>
        </p:nvSpPr>
        <p:spPr>
          <a:xfrm>
            <a:off x="620486" y="2155371"/>
            <a:ext cx="549925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  <a:hlinkClick r:id="rId5"/>
              </a:rPr>
              <a:t>https://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  <a:hlinkClick r:id="rId5"/>
              </a:rPr>
              <a:t>www.youtube.com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  <a:hlinkClick r:id="rId5"/>
              </a:rPr>
              <a:t>/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  <a:hlinkClick r:id="rId5"/>
              </a:rPr>
              <a:t>watch?v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Helvetica"/>
                <a:hlinkClick r:id="rId5"/>
              </a:rPr>
              <a:t>=bKmT2FBIlnc&amp;t=26s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9C4B040-A6CE-A343-B76B-AB5AEABAE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14" y="0"/>
            <a:ext cx="5747657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197E875-B086-F84D-879D-8FCD2363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65125"/>
            <a:ext cx="3665764" cy="6356745"/>
          </a:xfrm>
        </p:spPr>
        <p:txBody>
          <a:bodyPr>
            <a:normAutofit/>
          </a:bodyPr>
          <a:lstStyle/>
          <a:p>
            <a:r>
              <a:rPr lang="en-GB" sz="3100" dirty="0"/>
              <a:t>Which do you think is the most important? Why? Is there more than one right answer?</a:t>
            </a:r>
          </a:p>
        </p:txBody>
      </p:sp>
    </p:spTree>
    <p:extLst>
      <p:ext uri="{BB962C8B-B14F-4D97-AF65-F5344CB8AC3E}">
        <p14:creationId xmlns:p14="http://schemas.microsoft.com/office/powerpoint/2010/main" val="39343642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129</Words>
  <Application>Microsoft Macintosh PowerPoint</Application>
  <PresentationFormat>Widescreen</PresentationFormat>
  <Paragraphs>18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What is the role in this school of the:</vt:lpstr>
      <vt:lpstr>There are some clues in these pictures. What do you think they might be?</vt:lpstr>
      <vt:lpstr>Let’s watch the video of the cem ceremony again.</vt:lpstr>
      <vt:lpstr>Which do you think is the most important? Why? Is there more than one right answer?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Happens in a  Cem ceremony?</dc:title>
  <dc:creator>Julia Clarke</dc:creator>
  <cp:lastModifiedBy>Derrick Wright</cp:lastModifiedBy>
  <cp:revision>44</cp:revision>
  <cp:lastPrinted>2018-01-19T09:25:12Z</cp:lastPrinted>
  <dcterms:modified xsi:type="dcterms:W3CDTF">2025-03-21T13:26:27Z</dcterms:modified>
</cp:coreProperties>
</file>