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2"/>
    <p:sldId id="259" r:id="rId3"/>
    <p:sldId id="268" r:id="rId4"/>
    <p:sldId id="262" r:id="rId5"/>
    <p:sldId id="263" r:id="rId6"/>
    <p:sldId id="266" r:id="rId7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176"/>
    <p:restoredTop sz="51438" autoAdjust="0"/>
  </p:normalViewPr>
  <p:slideViewPr>
    <p:cSldViewPr snapToGrid="0">
      <p:cViewPr varScale="1">
        <p:scale>
          <a:sx n="62" d="100"/>
          <a:sy n="62" d="100"/>
        </p:scale>
        <p:origin x="2360" y="4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28409196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6736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3" name="Shape 13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lang="en-GB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 (Body CS)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74157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3" name="Shape 15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9" name="Shape 15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7" name="Shape 17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 (Body CS)"/>
              </a:rPr>
              <a:t> </a:t>
            </a:r>
            <a:endParaRPr lang="en-GB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 (Body CS)"/>
            </a:endParaRPr>
          </a:p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3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le Text"/>
          <p:cNvSpPr txBox="1">
            <a:spLocks noGrp="1"/>
          </p:cNvSpPr>
          <p:nvPr>
            <p:ph type="title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2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04292"/>
            <a:ext cx="258624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wiskundemeisjes.nl/20130311/beste-wethouders-van-onderwijs-over-loten-in-het-voortgezet-onderwijs/" TargetMode="External"/><Relationship Id="rId3" Type="http://schemas.openxmlformats.org/officeDocument/2006/relationships/image" Target="../media/image6.jpg"/><Relationship Id="rId7" Type="http://schemas.openxmlformats.org/officeDocument/2006/relationships/image" Target="../media/image8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flickr.com/photos/ebuie/3796854126" TargetMode="External"/><Relationship Id="rId5" Type="http://schemas.openxmlformats.org/officeDocument/2006/relationships/image" Target="../media/image7.jpg"/><Relationship Id="rId10" Type="http://schemas.openxmlformats.org/officeDocument/2006/relationships/hyperlink" Target="http://en.wikipedia.org/wiki/File:Burlington_Arcade,_shops.jpg" TargetMode="External"/><Relationship Id="rId4" Type="http://schemas.openxmlformats.org/officeDocument/2006/relationships/hyperlink" Target="http://www.freefoto.com/preview/31-06-4/Lake--St-James-s-Park--London" TargetMode="External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2.jpeg"/><Relationship Id="rId7" Type="http://schemas.openxmlformats.org/officeDocument/2006/relationships/image" Target="../media/image1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8864F90-D502-4893-9BAF-5F570359BC49}"/>
              </a:ext>
            </a:extLst>
          </p:cNvPr>
          <p:cNvSpPr txBox="1">
            <a:spLocks/>
          </p:cNvSpPr>
          <p:nvPr/>
        </p:nvSpPr>
        <p:spPr>
          <a:xfrm>
            <a:off x="1667244" y="32585"/>
            <a:ext cx="8692443" cy="29682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b">
            <a:normAutofit/>
          </a:bodyPr>
          <a:lstStyle>
            <a:lvl1pPr marL="0" marR="0" indent="0" algn="ctr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9pPr>
          </a:lstStyle>
          <a:p>
            <a:pPr hangingPunct="1"/>
            <a:r>
              <a:rPr lang="en-GB" dirty="0">
                <a:latin typeface="+mj-ea"/>
                <a:ea typeface="+mj-ea"/>
              </a:rPr>
              <a:t>Lesson 1</a:t>
            </a:r>
          </a:p>
          <a:p>
            <a:pPr hangingPunct="1"/>
            <a:r>
              <a:rPr lang="en-GB" dirty="0">
                <a:latin typeface="+mj-ea"/>
                <a:ea typeface="+mj-ea"/>
              </a:rPr>
              <a:t>What is the role of the </a:t>
            </a:r>
            <a:r>
              <a:rPr lang="en-GB" dirty="0" err="1">
                <a:latin typeface="+mj-ea"/>
                <a:ea typeface="+mj-ea"/>
              </a:rPr>
              <a:t>cemevi</a:t>
            </a:r>
            <a:r>
              <a:rPr lang="en-GB" dirty="0">
                <a:latin typeface="+mj-ea"/>
                <a:ea typeface="+mj-ea"/>
              </a:rPr>
              <a:t>?</a:t>
            </a: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9922EA37-7605-9A40-9AB2-560BBC58DE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266"/>
                    </a14:imgEffect>
                    <a14:imgEffect>
                      <a14:saturation sat="1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946" y="3070578"/>
            <a:ext cx="6516016" cy="366525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itle 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dirty="0">
                <a:latin typeface="+mj-lt"/>
              </a:rPr>
              <a:t>What makes a place special and important to people?</a:t>
            </a:r>
          </a:p>
        </p:txBody>
      </p:sp>
      <p:sp>
        <p:nvSpPr>
          <p:cNvPr id="127" name="Content Placeholder 3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3200" dirty="0">
                <a:latin typeface="+mj-ea"/>
              </a:rPr>
              <a:t>Look at these pictures and say what might make them important to some people.</a:t>
            </a:r>
          </a:p>
        </p:txBody>
      </p:sp>
      <p:pic>
        <p:nvPicPr>
          <p:cNvPr id="130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071" y="1119188"/>
            <a:ext cx="3914261" cy="264604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1" name="download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7656" y="3956298"/>
            <a:ext cx="4445089" cy="2500363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Content Placeholder 5" descr="Content Placeholder 5"/>
          <p:cNvPicPr>
            <a:picLocks noChangeAspect="1"/>
          </p:cNvPicPr>
          <p:nvPr/>
        </p:nvPicPr>
        <p:blipFill>
          <a:blip r:embed="rId5"/>
          <a:srcRect l="8049"/>
          <a:stretch>
            <a:fillRect/>
          </a:stretch>
        </p:blipFill>
        <p:spPr>
          <a:xfrm>
            <a:off x="90389" y="3562579"/>
            <a:ext cx="3082303" cy="2514111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Content Placeholder 8" descr="Content Placeholder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27071" y="3562579"/>
            <a:ext cx="3786355" cy="251411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2" animBg="1" advAuto="0"/>
      <p:bldP spid="7" grpId="0" animBg="1" advAuto="0"/>
      <p:bldP spid="8" grpId="0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river running through a park next to a body of water&#10;&#10;Description generated with very high confidence">
            <a:extLst>
              <a:ext uri="{FF2B5EF4-FFF2-40B4-BE49-F238E27FC236}">
                <a16:creationId xmlns:a16="http://schemas.microsoft.com/office/drawing/2014/main" id="{DE7D0EAE-783C-4C72-9D03-6B5BD1FCDC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062768" y="217705"/>
            <a:ext cx="4424479" cy="2945966"/>
          </a:xfrm>
          <a:prstGeom prst="rect">
            <a:avLst/>
          </a:prstGeom>
        </p:spPr>
      </p:pic>
      <p:pic>
        <p:nvPicPr>
          <p:cNvPr id="11" name="Picture 10" descr="A group of young men playing a game of football&#10;&#10;Description generated with very high confidence">
            <a:extLst>
              <a:ext uri="{FF2B5EF4-FFF2-40B4-BE49-F238E27FC236}">
                <a16:creationId xmlns:a16="http://schemas.microsoft.com/office/drawing/2014/main" id="{6D8D8B19-D840-4AC5-B727-8200A8C88A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52400" y="3695952"/>
            <a:ext cx="4572000" cy="2962656"/>
          </a:xfrm>
          <a:prstGeom prst="rect">
            <a:avLst/>
          </a:prstGeom>
        </p:spPr>
      </p:pic>
      <p:pic>
        <p:nvPicPr>
          <p:cNvPr id="8" name="Picture 7" descr="A picture containing text&#10;&#10;Description generated with high confidence">
            <a:extLst>
              <a:ext uri="{FF2B5EF4-FFF2-40B4-BE49-F238E27FC236}">
                <a16:creationId xmlns:a16="http://schemas.microsoft.com/office/drawing/2014/main" id="{2D233DF5-AFAD-476F-A50D-1E371E67B0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7776718" y="3385402"/>
            <a:ext cx="3913505" cy="2814977"/>
          </a:xfrm>
          <a:prstGeom prst="rect">
            <a:avLst/>
          </a:prstGeom>
        </p:spPr>
      </p:pic>
      <p:pic>
        <p:nvPicPr>
          <p:cNvPr id="5" name="Picture 4" descr="A group of people on a sidewalk in front of a store&#10;&#10;Description generated with very high confidence">
            <a:extLst>
              <a:ext uri="{FF2B5EF4-FFF2-40B4-BE49-F238E27FC236}">
                <a16:creationId xmlns:a16="http://schemas.microsoft.com/office/drawing/2014/main" id="{1C6FA698-8D70-477C-84FD-8772199A498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414450" y="283200"/>
            <a:ext cx="3696324" cy="24180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en-GB" dirty="0"/>
            </a:b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923954" y="2062717"/>
            <a:ext cx="5475768" cy="2224804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800" dirty="0"/>
              <a:t>What places do you go to and why do you go there?</a:t>
            </a:r>
          </a:p>
        </p:txBody>
      </p:sp>
    </p:spTree>
    <p:extLst>
      <p:ext uri="{BB962C8B-B14F-4D97-AF65-F5344CB8AC3E}">
        <p14:creationId xmlns:p14="http://schemas.microsoft.com/office/powerpoint/2010/main" val="16335119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itle 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GB" sz="4800" dirty="0">
                <a:latin typeface="+mj-lt"/>
              </a:rPr>
              <a:t>Why are these buildings important for </a:t>
            </a:r>
            <a:r>
              <a:rPr lang="en-GB" sz="4800" dirty="0" err="1">
                <a:latin typeface="+mj-lt"/>
              </a:rPr>
              <a:t>Alevis</a:t>
            </a:r>
            <a:r>
              <a:rPr lang="en-GB" sz="4800" dirty="0">
                <a:latin typeface="+mj-lt"/>
              </a:rPr>
              <a:t>?</a:t>
            </a:r>
            <a:endParaRPr sz="4800" dirty="0">
              <a:latin typeface="+mj-lt"/>
            </a:endParaRPr>
          </a:p>
        </p:txBody>
      </p:sp>
      <p:pic>
        <p:nvPicPr>
          <p:cNvPr id="150" name="Content Placeholder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0197" y="2205681"/>
            <a:ext cx="4975154" cy="373136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1" name="IMG_0715.JPG" descr="IMG_071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3249" y="2205681"/>
            <a:ext cx="5597049" cy="37313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itle 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99965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dirty="0">
                <a:latin typeface="+mj-ea"/>
                <a:ea typeface="+mj-ea"/>
              </a:rPr>
              <a:t>What do you </a:t>
            </a:r>
            <a:r>
              <a:rPr lang="en-GB" dirty="0">
                <a:latin typeface="+mj-ea"/>
                <a:ea typeface="+mj-ea"/>
              </a:rPr>
              <a:t>see in a </a:t>
            </a:r>
            <a:r>
              <a:rPr lang="en-GB" dirty="0" err="1">
                <a:latin typeface="+mj-ea"/>
                <a:ea typeface="+mj-ea"/>
              </a:rPr>
              <a:t>cemevi</a:t>
            </a:r>
            <a:r>
              <a:rPr lang="en-GB" dirty="0">
                <a:latin typeface="+mj-ea"/>
                <a:ea typeface="+mj-ea"/>
              </a:rPr>
              <a:t>? </a:t>
            </a:r>
            <a:br>
              <a:rPr lang="en-GB" dirty="0">
                <a:latin typeface="+mj-ea"/>
                <a:ea typeface="+mj-ea"/>
              </a:rPr>
            </a:br>
            <a:r>
              <a:rPr lang="en-GB" dirty="0">
                <a:latin typeface="+mj-ea"/>
                <a:ea typeface="+mj-ea"/>
              </a:rPr>
              <a:t>What do you think is happening</a:t>
            </a:r>
            <a:r>
              <a:rPr dirty="0">
                <a:latin typeface="+mj-ea"/>
                <a:ea typeface="+mj-ea"/>
              </a:rPr>
              <a:t>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92865" y="1637414"/>
            <a:ext cx="3827721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14" y="1637414"/>
            <a:ext cx="2860431" cy="214532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682" y="1640931"/>
            <a:ext cx="3807655" cy="21418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14" y="4246081"/>
            <a:ext cx="3892062" cy="21882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0274" y="1677512"/>
            <a:ext cx="3084941" cy="20651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286" y="4246081"/>
            <a:ext cx="2917626" cy="21882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463" y="4246081"/>
            <a:ext cx="3282330" cy="218822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itle 4"/>
          <p:cNvSpPr txBox="1">
            <a:spLocks noGrp="1"/>
          </p:cNvSpPr>
          <p:nvPr>
            <p:ph type="title"/>
          </p:nvPr>
        </p:nvSpPr>
        <p:spPr>
          <a:xfrm>
            <a:off x="173694" y="50332"/>
            <a:ext cx="11383722" cy="15455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  </a:t>
            </a:r>
            <a:endParaRPr dirty="0">
              <a:latin typeface="Comic Sans MS" panose="030F0702030302020204" pitchFamily="66" charset="0"/>
            </a:endParaRPr>
          </a:p>
        </p:txBody>
      </p:sp>
      <p:sp>
        <p:nvSpPr>
          <p:cNvPr id="175" name="Content Placeholder 5"/>
          <p:cNvSpPr txBox="1">
            <a:spLocks noGrp="1"/>
          </p:cNvSpPr>
          <p:nvPr>
            <p:ph type="body" idx="1"/>
          </p:nvPr>
        </p:nvSpPr>
        <p:spPr>
          <a:xfrm>
            <a:off x="1530626" y="365125"/>
            <a:ext cx="10026790" cy="188789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5400" dirty="0"/>
              <a:t>Why do </a:t>
            </a:r>
            <a:r>
              <a:rPr lang="en-GB" sz="5400" dirty="0" err="1"/>
              <a:t>Alevis</a:t>
            </a:r>
            <a:r>
              <a:rPr lang="en-GB" sz="5400" dirty="0"/>
              <a:t> go to a </a:t>
            </a:r>
            <a:r>
              <a:rPr lang="en-GB" sz="5400" dirty="0" err="1"/>
              <a:t>cemevi</a:t>
            </a:r>
            <a:r>
              <a:rPr lang="en-GB" sz="5400" dirty="0"/>
              <a:t>?</a:t>
            </a:r>
            <a:endParaRPr sz="5400" dirty="0"/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58E8824F-51B6-4F46-B4CE-2065BDA13A64}"/>
              </a:ext>
            </a:extLst>
          </p:cNvPr>
          <p:cNvSpPr txBox="1">
            <a:spLocks/>
          </p:cNvSpPr>
          <p:nvPr/>
        </p:nvSpPr>
        <p:spPr>
          <a:xfrm>
            <a:off x="1858780" y="2227531"/>
            <a:ext cx="3207895" cy="3897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 lnSpcReduction="10000"/>
          </a:bodyPr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1234439" marR="0" indent="-320039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hangingPunct="1"/>
            <a:r>
              <a:rPr lang="en-GB" dirty="0"/>
              <a:t>Feelings?</a:t>
            </a:r>
          </a:p>
          <a:p>
            <a:pPr hangingPunct="1"/>
            <a:endParaRPr lang="en-GB" dirty="0"/>
          </a:p>
          <a:p>
            <a:pPr hangingPunct="1"/>
            <a:r>
              <a:rPr lang="en-GB" dirty="0"/>
              <a:t>Beliefs?</a:t>
            </a:r>
          </a:p>
          <a:p>
            <a:pPr hangingPunct="1"/>
            <a:endParaRPr lang="en-GB" dirty="0"/>
          </a:p>
          <a:p>
            <a:pPr hangingPunct="1"/>
            <a:r>
              <a:rPr lang="en-GB" dirty="0"/>
              <a:t>Actions?</a:t>
            </a:r>
          </a:p>
          <a:p>
            <a:pPr hangingPunct="1"/>
            <a:endParaRPr lang="en-GB" dirty="0"/>
          </a:p>
          <a:p>
            <a:pPr hangingPunct="1"/>
            <a:r>
              <a:rPr lang="en-GB" dirty="0"/>
              <a:t>Sharing with others?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5CE22B9-8DE5-4EA2-B1DB-753CCBE129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59905" y="1726338"/>
            <a:ext cx="3355813" cy="4474417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579</TotalTime>
  <Words>93</Words>
  <Application>Microsoft Macintosh PowerPoint</Application>
  <PresentationFormat>Widescreen</PresentationFormat>
  <Paragraphs>18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Comic Sans MS</vt:lpstr>
      <vt:lpstr>Office Theme</vt:lpstr>
      <vt:lpstr>PowerPoint Presentation</vt:lpstr>
      <vt:lpstr>What makes a place special and important to people?</vt:lpstr>
      <vt:lpstr> </vt:lpstr>
      <vt:lpstr>Why are these buildings important for Alevis?</vt:lpstr>
      <vt:lpstr>What do you see in a cemevi?  What do you think is happening?</vt:lpstr>
      <vt:lpstr>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is the cemevi important in Alevism?</dc:title>
  <dc:creator>Yesim Kurt</dc:creator>
  <cp:lastModifiedBy>Derrick Wright</cp:lastModifiedBy>
  <cp:revision>42</cp:revision>
  <dcterms:modified xsi:type="dcterms:W3CDTF">2025-03-25T12:31:02Z</dcterms:modified>
</cp:coreProperties>
</file>