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60" r:id="rId2"/>
    <p:sldId id="257" r:id="rId3"/>
    <p:sldId id="263" r:id="rId4"/>
    <p:sldId id="258" r:id="rId5"/>
    <p:sldId id="264" r:id="rId6"/>
    <p:sldId id="259" r:id="rId7"/>
  </p:sldIdLst>
  <p:sldSz cx="12192000" cy="6858000"/>
  <p:notesSz cx="6888163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50873"/>
  </p:normalViewPr>
  <p:slideViewPr>
    <p:cSldViewPr snapToGrid="0">
      <p:cViewPr varScale="1">
        <p:scale>
          <a:sx n="68" d="100"/>
          <a:sy n="68" d="100"/>
        </p:scale>
        <p:origin x="181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60" d="100"/>
          <a:sy n="160" d="100"/>
        </p:scale>
        <p:origin x="2416" y="-51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5FDAC07E-A264-4F90-847A-FD49371E3426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3034"/>
            <a:ext cx="5510530" cy="3946118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F0981C35-CB9F-4210-9842-0B06ED17CEF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81C35-CB9F-4210-9842-0B06ED17CEF1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81C35-CB9F-4210-9842-0B06ED17CEF1}" type="slidenum">
              <a:rPr lang="en-GB" smtClean="0"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129992"/>
          </a:xfrm>
        </p:spPr>
        <p:txBody>
          <a:bodyPr/>
          <a:lstStyle/>
          <a:p>
            <a:endParaRPr lang="en-GB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2486-546A-47EC-8170-246AA1B6031C}" type="slidenum">
              <a:rPr lang="en-GB" smtClean="0"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81C35-CB9F-4210-9842-0B06ED17CEF1}" type="slidenum">
              <a:rPr lang="en-GB" smtClean="0"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 (Body CS)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62486-546A-47EC-8170-246AA1B6031C}" type="slidenum">
              <a:rPr lang="en-GB" smtClean="0"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81C35-CB9F-4210-9842-0B06ED17CEF1}" type="slidenum">
              <a:rPr lang="en-GB" smtClean="0"/>
              <a:t>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F86B-2152-4E87-8D0D-D98C76C7B0CE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09138-2CA4-4F47-A90B-1F5FFD7E1FB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F86B-2152-4E87-8D0D-D98C76C7B0CE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09138-2CA4-4F47-A90B-1F5FFD7E1FB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F86B-2152-4E87-8D0D-D98C76C7B0CE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09138-2CA4-4F47-A90B-1F5FFD7E1FB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F86B-2152-4E87-8D0D-D98C76C7B0CE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09138-2CA4-4F47-A90B-1F5FFD7E1FB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F86B-2152-4E87-8D0D-D98C76C7B0CE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09138-2CA4-4F47-A90B-1F5FFD7E1FB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F86B-2152-4E87-8D0D-D98C76C7B0CE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09138-2CA4-4F47-A90B-1F5FFD7E1FB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F86B-2152-4E87-8D0D-D98C76C7B0CE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09138-2CA4-4F47-A90B-1F5FFD7E1FB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F86B-2152-4E87-8D0D-D98C76C7B0CE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09138-2CA4-4F47-A90B-1F5FFD7E1FB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F86B-2152-4E87-8D0D-D98C76C7B0CE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09138-2CA4-4F47-A90B-1F5FFD7E1FB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F86B-2152-4E87-8D0D-D98C76C7B0CE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09138-2CA4-4F47-A90B-1F5FFD7E1FB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F86B-2152-4E87-8D0D-D98C76C7B0CE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09138-2CA4-4F47-A90B-1F5FFD7E1FB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5F86B-2152-4E87-8D0D-D98C76C7B0CE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09138-2CA4-4F47-A90B-1F5FFD7E1FB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5659" y="672510"/>
            <a:ext cx="10515600" cy="199892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5400" dirty="0"/>
              <a:t>Lesson 2 </a:t>
            </a:r>
          </a:p>
          <a:p>
            <a:pPr marL="0" indent="0" algn="ctr">
              <a:buNone/>
            </a:pPr>
            <a:r>
              <a:rPr lang="en-GB" sz="5400" dirty="0"/>
              <a:t>How did </a:t>
            </a:r>
            <a:r>
              <a:rPr lang="en-GB" sz="5400" dirty="0" err="1"/>
              <a:t>Hacı</a:t>
            </a:r>
            <a:r>
              <a:rPr lang="en-GB" sz="5400" dirty="0"/>
              <a:t> </a:t>
            </a:r>
            <a:r>
              <a:rPr lang="en-GB" sz="5400" dirty="0" err="1"/>
              <a:t>Bektaş</a:t>
            </a:r>
            <a:r>
              <a:rPr lang="en-GB" sz="5400" dirty="0"/>
              <a:t> influence Alevism?</a:t>
            </a:r>
          </a:p>
        </p:txBody>
      </p:sp>
      <p:pic>
        <p:nvPicPr>
          <p:cNvPr id="4" name="Picture 3" descr="A person with a white beard&#10;&#10;AI-generated content may be incorrect.">
            <a:extLst>
              <a:ext uri="{FF2B5EF4-FFF2-40B4-BE49-F238E27FC236}">
                <a16:creationId xmlns:a16="http://schemas.microsoft.com/office/drawing/2014/main" id="{35725B54-AD8C-F964-90E4-C0A558F5E6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000" y="2899723"/>
            <a:ext cx="5080000" cy="3530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>
        <p:cut/>
      </p:transition>
    </mc:Choice>
    <mc:Fallback xmlns="">
      <p:transition advClick="0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839" y="1138265"/>
            <a:ext cx="4651205" cy="1401183"/>
          </a:xfr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z="4000" dirty="0">
                <a:latin typeface="+mn-lt"/>
              </a:rPr>
              <a:t>Who is Hacı Bektaş?</a:t>
            </a:r>
            <a:endParaRPr lang="en-US" sz="4000" dirty="0">
              <a:latin typeface="+mn-lt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C23E3B9-5ABF-58B3-E2B0-E9A5DAA90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1839" y="2806566"/>
            <a:ext cx="4651205" cy="334754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dirty="0"/>
              <a:t>One of the most important figures in Alevism (1209-1271)</a:t>
            </a:r>
          </a:p>
          <a:p>
            <a:endParaRPr lang="en-US" sz="2000" dirty="0"/>
          </a:p>
          <a:p>
            <a:r>
              <a:rPr lang="en-US" sz="2000" dirty="0"/>
              <a:t>He said: “It is not enough to seek truth; we must also live truthfully.”</a:t>
            </a:r>
          </a:p>
          <a:p>
            <a:pPr marL="0"/>
            <a:endParaRPr lang="en-US" sz="2000" dirty="0"/>
          </a:p>
          <a:p>
            <a:r>
              <a:rPr lang="en-US" sz="2000" dirty="0"/>
              <a:t>What do you think this means?</a:t>
            </a:r>
          </a:p>
        </p:txBody>
      </p:sp>
      <p:pic>
        <p:nvPicPr>
          <p:cNvPr id="10" name="Content Placeholder 9" descr="A person sitting on a chair with animals&#10;&#10;AI-generated content may be incorrect.">
            <a:extLst>
              <a:ext uri="{FF2B5EF4-FFF2-40B4-BE49-F238E27FC236}">
                <a16:creationId xmlns:a16="http://schemas.microsoft.com/office/drawing/2014/main" id="{28EBC210-356E-F8C7-281C-8B49EB57B44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20" r="9778" b="-1"/>
          <a:stretch/>
        </p:blipFill>
        <p:spPr>
          <a:xfrm>
            <a:off x="6096000" y="838013"/>
            <a:ext cx="5234538" cy="518626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55617"/>
              </p:ext>
            </p:extLst>
          </p:nvPr>
        </p:nvGraphicFramePr>
        <p:xfrm>
          <a:off x="456496" y="272284"/>
          <a:ext cx="7467600" cy="1805897"/>
        </p:xfrm>
        <a:graphic>
          <a:graphicData uri="http://schemas.openxmlformats.org/drawingml/2006/table">
            <a:tbl>
              <a:tblPr/>
              <a:tblGrid>
                <a:gridCol w="746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05897">
                <a:tc>
                  <a:txBody>
                    <a:bodyPr/>
                    <a:lstStyle/>
                    <a:p>
                      <a:r>
                        <a:rPr lang="en-GB" sz="40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What does this statement from </a:t>
                      </a:r>
                      <a:r>
                        <a:rPr lang="en-GB" sz="4000" dirty="0" err="1">
                          <a:latin typeface="+mn-lt"/>
                        </a:rPr>
                        <a:t>Hacı</a:t>
                      </a:r>
                      <a:r>
                        <a:rPr lang="en-GB" sz="4000" dirty="0">
                          <a:latin typeface="+mn-lt"/>
                        </a:rPr>
                        <a:t> </a:t>
                      </a:r>
                      <a:r>
                        <a:rPr lang="en-GB" sz="4000" dirty="0" err="1">
                          <a:latin typeface="+mn-lt"/>
                        </a:rPr>
                        <a:t>Bektaş</a:t>
                      </a:r>
                      <a:r>
                        <a:rPr lang="en-GB" sz="4000" dirty="0">
                          <a:latin typeface="+mn-lt"/>
                        </a:rPr>
                        <a:t> </a:t>
                      </a:r>
                      <a:r>
                        <a:rPr lang="en-GB" sz="40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 mean?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050875" y="2570522"/>
            <a:ext cx="627884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0" i="0" u="none" strike="noStrike" dirty="0">
                <a:effectLst/>
              </a:rPr>
              <a:t>“</a:t>
            </a:r>
            <a:r>
              <a:rPr lang="en-GB" sz="3200" dirty="0"/>
              <a:t>Any road that doesn't follow science, ends in darkness” (</a:t>
            </a:r>
            <a:r>
              <a:rPr lang="en-GB" sz="3200" dirty="0" err="1"/>
              <a:t>Haci</a:t>
            </a:r>
            <a:r>
              <a:rPr lang="en-GB" sz="3200" dirty="0"/>
              <a:t> Bektas Veli)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1853" y="668022"/>
            <a:ext cx="3777762" cy="384403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500062"/>
            <a:ext cx="5003202" cy="1325563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GB" dirty="0">
                <a:latin typeface="+mn-lt"/>
              </a:rPr>
              <a:t>What do you see in this picture?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530327" cy="4671994"/>
          </a:xfrm>
        </p:spPr>
        <p:txBody>
          <a:bodyPr>
            <a:noAutofit/>
          </a:bodyPr>
          <a:lstStyle/>
          <a:p>
            <a:r>
              <a:rPr lang="en-GB" dirty="0"/>
              <a:t>He taught that Hak is in everything.</a:t>
            </a:r>
          </a:p>
          <a:p>
            <a:r>
              <a:rPr lang="en-GB" dirty="0"/>
              <a:t>He is pictured with a gazelle and a lion because he said:</a:t>
            </a:r>
          </a:p>
          <a:p>
            <a:pPr marL="0" indent="0">
              <a:buNone/>
            </a:pPr>
            <a:r>
              <a:rPr lang="en-GB" dirty="0"/>
              <a:t>‘Greed and malice disappear by love in our midst. The lion and gazelle are friends in our embrace.’</a:t>
            </a:r>
          </a:p>
          <a:p>
            <a:r>
              <a:rPr lang="en-GB" dirty="0"/>
              <a:t>Once we accept that Hak is in everything we cease being violent. It shows true humanity.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303" y="1027906"/>
            <a:ext cx="4102100" cy="43942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860388"/>
              </p:ext>
            </p:extLst>
          </p:nvPr>
        </p:nvGraphicFramePr>
        <p:xfrm>
          <a:off x="539231" y="640476"/>
          <a:ext cx="10716335" cy="762000"/>
        </p:xfrm>
        <a:graphic>
          <a:graphicData uri="http://schemas.openxmlformats.org/drawingml/2006/table">
            <a:tbl>
              <a:tblPr/>
              <a:tblGrid>
                <a:gridCol w="10716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4400" b="0" u="non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What is most important in life?</a:t>
                      </a:r>
                      <a:endParaRPr lang="en-GB" sz="4400" b="0" u="none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36434" y="1883884"/>
            <a:ext cx="3073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501104" y="3886596"/>
            <a:ext cx="9906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107763" dir="81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GB" altLang="en-US"/>
              <a:t>3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7948904" y="3886596"/>
            <a:ext cx="9906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107763" dir="81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GB" altLang="en-US"/>
              <a:t>3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7110704" y="4648596"/>
            <a:ext cx="9906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107763" dir="81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GB" altLang="en-US"/>
              <a:t>4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9320504" y="3886596"/>
            <a:ext cx="9906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107763" dir="81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GB" altLang="en-US"/>
              <a:t>3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8634704" y="4648596"/>
            <a:ext cx="9906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107763" dir="81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GB" altLang="en-US"/>
              <a:t>4</a:t>
            </a: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7948904" y="5334396"/>
            <a:ext cx="9906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107763" dir="81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GB" altLang="en-US"/>
              <a:t>5</a:t>
            </a: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7186904" y="3200796"/>
            <a:ext cx="9906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107763" dir="81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GB" altLang="en-US"/>
              <a:t>2</a:t>
            </a: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8710904" y="3200796"/>
            <a:ext cx="9906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107763" dir="81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GB" altLang="en-US"/>
              <a:t>2</a:t>
            </a: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7948904" y="2514996"/>
            <a:ext cx="9906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107763" dir="81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GB" altLang="en-US"/>
              <a:t>1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504" y="2654696"/>
            <a:ext cx="4546600" cy="313690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0E434208-07D3-16B1-00C7-9AAF663DC7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538" y="4787154"/>
            <a:ext cx="1672532" cy="972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2D24FD8-F08A-03F3-8B2F-10FFFA9C9BF0}"/>
              </a:ext>
            </a:extLst>
          </p:cNvPr>
          <p:cNvSpPr txBox="1"/>
          <p:nvPr/>
        </p:nvSpPr>
        <p:spPr>
          <a:xfrm>
            <a:off x="2473287" y="5438101"/>
            <a:ext cx="1566454" cy="369332"/>
          </a:xfrm>
          <a:prstGeom prst="rect">
            <a:avLst/>
          </a:prstGeom>
          <a:noFill/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environment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GB" sz="4800" dirty="0">
                <a:latin typeface="+mn-lt"/>
              </a:rPr>
              <a:t>What do you think these statements mean?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8234" y="2175265"/>
            <a:ext cx="4436128" cy="36675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>
                <a:latin typeface="Comic Sans MS" panose="030F0702030302020204" pitchFamily="66" charset="0"/>
              </a:rPr>
              <a:t>“</a:t>
            </a:r>
            <a:r>
              <a:rPr lang="en-GB" sz="3000" b="1" dirty="0"/>
              <a:t>Whatever you are searching for, search in yourself</a:t>
            </a:r>
          </a:p>
          <a:p>
            <a:pPr marL="0" indent="0">
              <a:buNone/>
            </a:pPr>
            <a:r>
              <a:rPr lang="en-GB" sz="3000" b="1" dirty="0"/>
              <a:t>Not in Jerusalem, not in Makkah.”</a:t>
            </a:r>
          </a:p>
          <a:p>
            <a:pPr marL="0" indent="0">
              <a:buNone/>
            </a:pPr>
            <a:endParaRPr lang="en-GB" sz="3000" b="1" dirty="0"/>
          </a:p>
          <a:p>
            <a:pPr marL="0" indent="0">
              <a:buNone/>
            </a:pPr>
            <a:r>
              <a:rPr lang="en-GB" sz="3000" b="1" dirty="0"/>
              <a:t>“My </a:t>
            </a:r>
            <a:r>
              <a:rPr lang="en-GB" sz="3000" b="1" dirty="0" err="1"/>
              <a:t>Ka’aba</a:t>
            </a:r>
            <a:r>
              <a:rPr lang="en-GB" sz="3000" b="1" dirty="0"/>
              <a:t> (temple) is the human being.”</a:t>
            </a:r>
          </a:p>
          <a:p>
            <a:pPr marL="0" indent="0">
              <a:buNone/>
            </a:pP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348" y="2061274"/>
            <a:ext cx="5284923" cy="42620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How might they influence Alevi people?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What difference might it make if everyone held these beliefs?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Do you agree with them? </a:t>
            </a:r>
          </a:p>
          <a:p>
            <a:pPr marL="0" indent="0">
              <a:buNone/>
            </a:pPr>
            <a:r>
              <a:rPr lang="en-GB" dirty="0"/>
              <a:t>Why?/Why not?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233</Words>
  <Application>Microsoft Macintosh PowerPoint</Application>
  <PresentationFormat>Widescreen</PresentationFormat>
  <Paragraphs>43</Paragraphs>
  <Slides>6</Slides>
  <Notes>6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Aharoni</vt:lpstr>
      <vt:lpstr>Arial</vt:lpstr>
      <vt:lpstr>Calibri</vt:lpstr>
      <vt:lpstr>Calibri Light</vt:lpstr>
      <vt:lpstr>Comic Sans MS</vt:lpstr>
      <vt:lpstr>Office Theme</vt:lpstr>
      <vt:lpstr>PowerPoint Presentation</vt:lpstr>
      <vt:lpstr>Who is Hacı Bektaş?</vt:lpstr>
      <vt:lpstr>PowerPoint Presentation</vt:lpstr>
      <vt:lpstr>What do you see in this picture?</vt:lpstr>
      <vt:lpstr>PowerPoint Presentation</vt:lpstr>
      <vt:lpstr>What do you think these statements mean?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influences Alevi values?</dc:title>
  <dc:creator>bill moore</dc:creator>
  <cp:lastModifiedBy>Umit Cetin</cp:lastModifiedBy>
  <cp:revision>7</cp:revision>
  <cp:lastPrinted>2017-09-01T10:50:00Z</cp:lastPrinted>
  <dcterms:created xsi:type="dcterms:W3CDTF">2017-08-07T20:29:00Z</dcterms:created>
  <dcterms:modified xsi:type="dcterms:W3CDTF">2025-05-16T14:18:48Z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5458BD3FA63E4DD3A7C65ED934875F07_12</vt:lpwstr>
  </property>
  <property fmtid="{D5CDD505-2E9C-101B-9397-08002B2CF9AE}" pid="3" name="KSOProductBuildVer">
    <vt:lpwstr>2057-12.2.0.19805</vt:lpwstr>
  </property>
</Properties>
</file>